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notesSlides/notesSlide1.xml" ContentType="application/vnd.openxmlformats-officedocument.presentationml.notesSlide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2.xml" ContentType="application/vnd.openxmlformats-officedocument.presentationml.notesSlid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3.xml" ContentType="application/vnd.openxmlformats-officedocument.presentationml.notesSlide+xml"/>
  <Override PartName="/ppt/tags/tag126.xml" ContentType="application/vnd.openxmlformats-officedocument.presentationml.tags+xml"/>
  <Override PartName="/ppt/notesSlides/notesSlide4.xml" ContentType="application/vnd.openxmlformats-officedocument.presentationml.notesSlide+xml"/>
  <Override PartName="/ppt/tags/tag127.xml" ContentType="application/vnd.openxmlformats-officedocument.presentationml.tags+xml"/>
  <Override PartName="/ppt/notesSlides/notesSlide5.xml" ContentType="application/vnd.openxmlformats-officedocument.presentationml.notesSlide+xml"/>
  <Override PartName="/ppt/tags/tag128.xml" ContentType="application/vnd.openxmlformats-officedocument.presentationml.tags+xml"/>
  <Override PartName="/ppt/notesSlides/notesSlide6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62" r:id="rId6"/>
    <p:sldId id="321" r:id="rId7"/>
    <p:sldId id="305" r:id="rId8"/>
    <p:sldId id="315" r:id="rId9"/>
    <p:sldId id="316" r:id="rId10"/>
    <p:sldId id="326" r:id="rId11"/>
    <p:sldId id="324" r:id="rId12"/>
    <p:sldId id="320" r:id="rId13"/>
  </p:sldIdLst>
  <p:sldSz cx="12192000" cy="6858000"/>
  <p:notesSz cx="6858000" cy="9144000"/>
  <p:custDataLst>
    <p:tags r:id="rId16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442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7319" userDrawn="1">
          <p15:clr>
            <a:srgbClr val="A4A3A4"/>
          </p15:clr>
        </p15:guide>
        <p15:guide id="6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B"/>
    <a:srgbClr val="0A74F4"/>
    <a:srgbClr val="002C77"/>
    <a:srgbClr val="333333"/>
    <a:srgbClr val="BFDBFD"/>
    <a:srgbClr val="AED1FC"/>
    <a:srgbClr val="A3CBFB"/>
    <a:srgbClr val="889FD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40" autoAdjust="0"/>
    <p:restoredTop sz="91781" autoAdjust="0"/>
  </p:normalViewPr>
  <p:slideViewPr>
    <p:cSldViewPr snapToObjects="1" showGuides="1">
      <p:cViewPr varScale="1">
        <p:scale>
          <a:sx n="79" d="100"/>
          <a:sy n="79" d="100"/>
        </p:scale>
        <p:origin x="374" y="77"/>
      </p:cViewPr>
      <p:guideLst>
        <p:guide orient="horz" pos="193"/>
        <p:guide orient="horz" pos="4110"/>
        <p:guide orient="horz" pos="442"/>
        <p:guide orient="horz" pos="1026"/>
        <p:guide pos="7319"/>
        <p:guide pos="3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951D708-58E8-46F8-BEEF-281273C3A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432744-88D4-40C8-B231-D1FB6CA910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19AD6-007D-4130-A35E-1F8B30CD8562}" type="datetimeFigureOut">
              <a:rPr lang="fr-CH" smtClean="0"/>
              <a:t>30.08.2022</a:t>
            </a:fld>
            <a:endParaRPr lang="fr-CH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4A8ADD-B12E-4C6E-86B9-03B665389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4FF542-F62A-4F45-8F98-1D0B58BD5B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CB01F-727C-4EB0-9DCD-FCC2C3D035A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238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30.08.2022</a:t>
            </a:fld>
            <a:endParaRPr lang="fr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54286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49503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79751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37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1459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59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2" Type="http://schemas.openxmlformats.org/officeDocument/2006/relationships/tags" Target="../tags/tag73.xml"/><Relationship Id="rId1" Type="http://schemas.openxmlformats.org/officeDocument/2006/relationships/vmlDrawing" Target="../drawings/vmlDrawing14.v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85.xml"/><Relationship Id="rId1" Type="http://schemas.openxmlformats.org/officeDocument/2006/relationships/vmlDrawing" Target="../drawings/vmlDrawing15.v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5" Type="http://schemas.openxmlformats.org/officeDocument/2006/relationships/tags" Target="../tags/tag88.xml"/><Relationship Id="rId10" Type="http://schemas.openxmlformats.org/officeDocument/2006/relationships/tags" Target="../tags/tag93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vmlDrawing" Target="../drawings/vmlDrawing16.vml"/><Relationship Id="rId6" Type="http://schemas.openxmlformats.org/officeDocument/2006/relationships/tags" Target="../tags/tag99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9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7.xml"/><Relationship Id="rId9" Type="http://schemas.openxmlformats.org/officeDocument/2006/relationships/tags" Target="../tags/tag10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" Type="http://schemas.openxmlformats.org/officeDocument/2006/relationships/tags" Target="../tags/tag28.xml"/><Relationship Id="rId21" Type="http://schemas.openxmlformats.org/officeDocument/2006/relationships/tags" Target="../tags/tag46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5" Type="http://schemas.openxmlformats.org/officeDocument/2006/relationships/oleObject" Target="../embeddings/oleObject9.bin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1" Type="http://schemas.openxmlformats.org/officeDocument/2006/relationships/vmlDrawing" Target="../drawings/vmlDrawing9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23" Type="http://schemas.openxmlformats.org/officeDocument/2006/relationships/tags" Target="../tags/tag48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Relationship Id="rId22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07485" y="3564000"/>
            <a:ext cx="11053233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cxnSp>
        <p:nvCxnSpPr>
          <p:cNvPr id="8" name="Straight Connector 7"/>
          <p:cNvCxnSpPr/>
          <p:nvPr userDrawn="1">
            <p:custDataLst>
              <p:tags r:id="rId3"/>
            </p:custDataLst>
          </p:nvPr>
        </p:nvCxnSpPr>
        <p:spPr>
          <a:xfrm>
            <a:off x="600000" y="12636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_fr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4001" y="417600"/>
            <a:ext cx="1727584" cy="594000"/>
          </a:xfrm>
          <a:prstGeom prst="rect">
            <a:avLst/>
          </a:prstGeom>
        </p:spPr>
      </p:pic>
      <p:pic>
        <p:nvPicPr>
          <p:cNvPr id="7" name="Image 6" descr="https://www.innosquare.com/media/1139/logo_npr_f_black_horizontal_screen.png">
            <a:extLst>
              <a:ext uri="{FF2B5EF4-FFF2-40B4-BE49-F238E27FC236}">
                <a16:creationId xmlns:a16="http://schemas.microsoft.com/office/drawing/2014/main" id="{DD0C38E5-DAF3-4194-A93C-C209A5E56D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89467"/>
            <a:ext cx="1263390" cy="724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5065205-618F-4284-B0E6-F3ECF85E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09599" y="1766400"/>
            <a:ext cx="10989735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407921"/>
            <a:ext cx="10989733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76430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764301" y="3113578"/>
            <a:ext cx="1680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70958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70958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4484936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4484936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626029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626029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8035644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8035644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9810997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9810997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2" y="3113577"/>
            <a:ext cx="2025649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3076315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3076315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5239092" y="2373244"/>
            <a:ext cx="192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5239092" y="3113578"/>
            <a:ext cx="192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305869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7305869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9468648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9468648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764301" y="3113577"/>
            <a:ext cx="2496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3577600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6245659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8913717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764301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3577600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6245659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8913717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7"/>
            <a:ext cx="345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4511172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4511172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8062939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8062939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537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8"/>
            <a:ext cx="537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6286502" y="2373244"/>
            <a:ext cx="5147733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286502" y="3113578"/>
            <a:ext cx="5147733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609600" y="2126401"/>
            <a:ext cx="3181349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609599" y="2492376"/>
            <a:ext cx="3181351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39539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3953934" y="1766400"/>
            <a:ext cx="3094573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522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649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7766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9048752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10327216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1327201"/>
            <a:ext cx="10989733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609600" y="1767142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09600" y="13278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CDDD05F-6F63-41B7-AAC6-E59A0845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266801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8240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756399" y="1858224"/>
            <a:ext cx="4842935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609600" y="1858224"/>
            <a:ext cx="48432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609600" y="2221364"/>
            <a:ext cx="48432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6756399" y="2221364"/>
            <a:ext cx="4842935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609600" y="1328400"/>
            <a:ext cx="10937664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609600" y="1857601"/>
            <a:ext cx="490728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609600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6639984" y="1857601"/>
            <a:ext cx="490728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639984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1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609600" y="1860001"/>
            <a:ext cx="21336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3024717" y="1860001"/>
            <a:ext cx="2136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5441950" y="1860001"/>
            <a:ext cx="372956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9429750" y="1860001"/>
            <a:ext cx="2169583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668866" y="237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3024717" y="237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5441950" y="237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9480531" y="237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66646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302471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5441950" y="309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9480531" y="309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66886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302471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5441950" y="3813323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9480531" y="381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668866" y="453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3024717" y="453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5441950" y="453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609599" y="1327200"/>
            <a:ext cx="10989732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9480531" y="453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400800" y="1327201"/>
            <a:ext cx="5200651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9600" y="1766400"/>
            <a:ext cx="5581651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609600" y="1327200"/>
            <a:ext cx="5581651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609600" y="306000"/>
            <a:ext cx="10989733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609600" y="1371600"/>
            <a:ext cx="1098973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1074400" y="6309320"/>
            <a:ext cx="5355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3"/>
            </p:custDataLst>
          </p:nvPr>
        </p:nvCxnSpPr>
        <p:spPr>
          <a:xfrm>
            <a:off x="600000" y="61920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6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7" Type="http://schemas.openxmlformats.org/officeDocument/2006/relationships/oleObject" Target="../embeddings/oleObject21.bin"/><Relationship Id="rId2" Type="http://schemas.openxmlformats.org/officeDocument/2006/relationships/tags" Target="../tags/tag129.xml"/><Relationship Id="rId1" Type="http://schemas.openxmlformats.org/officeDocument/2006/relationships/vmlDrawing" Target="../drawings/vmlDrawing25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7" name="Objekt 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79614" y="1982093"/>
            <a:ext cx="8289925" cy="1897955"/>
          </a:xfrm>
        </p:spPr>
        <p:txBody>
          <a:bodyPr/>
          <a:lstStyle/>
          <a:p>
            <a:pPr eaLnBrk="1" hangingPunct="1"/>
            <a:r>
              <a:rPr lang="fr-CH" sz="2000" b="0" dirty="0"/>
              <a:t>Demande de financement du projet collaboratif</a:t>
            </a:r>
            <a:br>
              <a:rPr lang="fr-CH" dirty="0"/>
            </a:br>
            <a:r>
              <a:rPr lang="fr-CH" dirty="0"/>
              <a:t>Titre du projet</a:t>
            </a:r>
            <a:br>
              <a:rPr lang="fr-CH" dirty="0"/>
            </a:br>
            <a:r>
              <a:rPr lang="fr-CH" sz="2000" b="0" dirty="0"/>
              <a:t>Acronyme : 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9220" name="Textplatzhalter 13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979614" y="3998094"/>
            <a:ext cx="8289925" cy="1231106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fr-CH" sz="2000" dirty="0"/>
              <a:t>Séance CAPE du </a:t>
            </a:r>
            <a:r>
              <a:rPr lang="fr-CH" sz="2000" dirty="0">
                <a:highlight>
                  <a:srgbClr val="FFFF00"/>
                </a:highlight>
              </a:rPr>
              <a:t>jj mois année</a:t>
            </a:r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 eaLnBrk="1" hangingPunct="1">
              <a:spcAft>
                <a:spcPct val="0"/>
              </a:spcAft>
            </a:pPr>
            <a:r>
              <a:rPr lang="fr-CH" sz="2000" dirty="0"/>
              <a:t>Porteurs de la demande : 	</a:t>
            </a:r>
            <a:r>
              <a:rPr lang="fr-CH" sz="2000" dirty="0">
                <a:highlight>
                  <a:srgbClr val="FFFF00"/>
                </a:highlight>
              </a:rPr>
              <a:t>Prénom Nom, fonction, Haute école / Institut</a:t>
            </a:r>
            <a:br>
              <a:rPr lang="fr-CH" sz="2000" dirty="0"/>
            </a:br>
            <a:r>
              <a:rPr lang="fr-CH" sz="2000" dirty="0"/>
              <a:t>							</a:t>
            </a:r>
            <a:r>
              <a:rPr lang="fr-CH" sz="2000" dirty="0">
                <a:highlight>
                  <a:srgbClr val="FFFF00"/>
                </a:highlight>
              </a:rPr>
              <a:t>Prénom Nom, fonction, Entreprise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163CB-F6A9-4557-A0D8-DA3E993D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r>
              <a:rPr lang="fr-CH" dirty="0">
                <a:solidFill>
                  <a:srgbClr val="3673B9"/>
                </a:solidFill>
              </a:rPr>
              <a:t>Information au porteur de projet </a:t>
            </a:r>
            <a:br>
              <a:rPr lang="fr-CH" dirty="0">
                <a:solidFill>
                  <a:srgbClr val="3673B9"/>
                </a:solidFill>
              </a:rPr>
            </a:br>
            <a:r>
              <a:rPr lang="fr-CH" dirty="0">
                <a:solidFill>
                  <a:srgbClr val="3673B9"/>
                </a:solidFill>
              </a:rPr>
              <a:t>(diapo à supprimer avant présentation)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315AAC-DAC1-4475-BCC8-A72E0B473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2385" y="1844824"/>
            <a:ext cx="10989733" cy="2354491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Vous disposez de </a:t>
            </a:r>
            <a:r>
              <a:rPr lang="fr-CH" sz="1600" b="1" dirty="0">
                <a:solidFill>
                  <a:srgbClr val="3673B9"/>
                </a:solidFill>
              </a:rPr>
              <a:t>7 minutes de présentation </a:t>
            </a:r>
            <a:r>
              <a:rPr lang="fr-CH" sz="1600" dirty="0">
                <a:solidFill>
                  <a:srgbClr val="3673B9"/>
                </a:solidFill>
              </a:rPr>
              <a:t>et 7 minutes de Questions &amp; Réponses (pas 1 minute de plus!)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Le modèle de présentation est imposé pour assurer une meilleure gestion du temps et uniformiser l’information présentée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N’oubliez pas que l’audience de la CAPE n’est pas forcément du domaine technique, il est important de </a:t>
            </a:r>
            <a:r>
              <a:rPr lang="fr-CH" sz="1600" b="1" dirty="0">
                <a:solidFill>
                  <a:srgbClr val="3673B9"/>
                </a:solidFill>
              </a:rPr>
              <a:t>simplifier l’information technique et de bien présenter le contexte du projet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INNOSQUARE se tient à votre disposition pour vous soutenir dans la préparation de votre présentation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La présentation finale est à envoyer au plus tard quelques jours avant la CAPE à INNOSQUARE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1600" dirty="0"/>
          </a:p>
        </p:txBody>
      </p:sp>
    </p:spTree>
    <p:extLst>
      <p:ext uri="{BB962C8B-B14F-4D97-AF65-F5344CB8AC3E}">
        <p14:creationId xmlns:p14="http://schemas.microsoft.com/office/powerpoint/2010/main" val="133889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2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H" dirty="0"/>
              <a:t>Sommaire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51203" name="Rectangle 3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225380" y="2420888"/>
            <a:ext cx="8242300" cy="1477328"/>
          </a:xfrm>
        </p:spPr>
        <p:txBody>
          <a:bodyPr/>
          <a:lstStyle/>
          <a:p>
            <a:r>
              <a:rPr lang="fr-CH" sz="2400" dirty="0"/>
              <a:t>Contexte </a:t>
            </a:r>
          </a:p>
          <a:p>
            <a:r>
              <a:rPr lang="fr-CH" sz="2400" dirty="0"/>
              <a:t>Présentation du projet</a:t>
            </a:r>
          </a:p>
          <a:p>
            <a:r>
              <a:rPr lang="fr-CH" sz="2400" dirty="0"/>
              <a:t>Impacts et valorisation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Contexte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1756212"/>
            <a:ext cx="11391056" cy="692497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Représenter le contexte avec 2-3 points clés, image, photographie, graphe, article de presse, etc.</a:t>
            </a:r>
          </a:p>
          <a:p>
            <a:endParaRPr lang="fr-CH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9F8499DF-CB61-4020-BC7F-02C937981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3796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Objectifs, démarche et livrables du projet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7574632" cy="2231380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Objectif principal du projet</a:t>
            </a:r>
          </a:p>
          <a:p>
            <a:r>
              <a:rPr lang="fr-CH" dirty="0">
                <a:solidFill>
                  <a:srgbClr val="00A0DB"/>
                </a:solidFill>
              </a:rPr>
              <a:t>Illustration / photographie illustrant le projet</a:t>
            </a:r>
          </a:p>
          <a:p>
            <a:endParaRPr lang="fr-CH" dirty="0">
              <a:solidFill>
                <a:srgbClr val="00A0DB"/>
              </a:solidFill>
            </a:endParaRPr>
          </a:p>
          <a:p>
            <a:r>
              <a:rPr lang="fr-CH" dirty="0">
                <a:solidFill>
                  <a:srgbClr val="00A0DB"/>
                </a:solidFill>
              </a:rPr>
              <a:t>Démarche présentée sous forme de schéma simple si possible </a:t>
            </a:r>
          </a:p>
          <a:p>
            <a:endParaRPr lang="fr-CH" dirty="0">
              <a:solidFill>
                <a:srgbClr val="00A0DB"/>
              </a:solidFill>
            </a:endParaRPr>
          </a:p>
          <a:p>
            <a:r>
              <a:rPr lang="fr-CH" dirty="0">
                <a:solidFill>
                  <a:srgbClr val="00A0DB"/>
                </a:solidFill>
              </a:rPr>
              <a:t>3-5 livrables clés du projet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8849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Partenaires et budget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5959985" cy="1846659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Partenaires du projet (logos) </a:t>
            </a:r>
          </a:p>
          <a:p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r>
              <a:rPr lang="fr-CH" dirty="0">
                <a:solidFill>
                  <a:srgbClr val="00A0DB"/>
                </a:solidFill>
              </a:rPr>
              <a:t>Remplir budget ci-dessous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endParaRPr lang="fr-CH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34FBEC6-396E-4B14-A6F9-F7FE2F128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156713"/>
              </p:ext>
            </p:extLst>
          </p:nvPr>
        </p:nvGraphicFramePr>
        <p:xfrm>
          <a:off x="609600" y="3789040"/>
          <a:ext cx="5890235" cy="160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5879">
                  <a:extLst>
                    <a:ext uri="{9D8B030D-6E8A-4147-A177-3AD203B41FA5}">
                      <a16:colId xmlns:a16="http://schemas.microsoft.com/office/drawing/2014/main" val="2283373342"/>
                    </a:ext>
                  </a:extLst>
                </a:gridCol>
                <a:gridCol w="1844356">
                  <a:extLst>
                    <a:ext uri="{9D8B030D-6E8A-4147-A177-3AD203B41FA5}">
                      <a16:colId xmlns:a16="http://schemas.microsoft.com/office/drawing/2014/main" val="1664966737"/>
                    </a:ext>
                  </a:extLst>
                </a:gridCol>
              </a:tblGrid>
              <a:tr h="402058">
                <a:tc>
                  <a:txBody>
                    <a:bodyPr/>
                    <a:lstStyle/>
                    <a:p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Budget total du projet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6772807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/>
                        <a:t>Financement NPR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97282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/>
                        <a:t>Cash des partenaires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5403506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/>
                        <a:t>Prestations propres des partenaires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86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07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Impacts et valorisation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5959985" cy="307777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Pour les entreprises partenaires et pour le canton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1028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375920" y="3573016"/>
            <a:ext cx="4847580" cy="1846659"/>
          </a:xfrm>
        </p:spPr>
        <p:txBody>
          <a:bodyPr/>
          <a:lstStyle/>
          <a:p>
            <a:r>
              <a:rPr lang="fr-CH" u="sng" dirty="0"/>
              <a:t>Personne de contact:</a:t>
            </a:r>
          </a:p>
          <a:p>
            <a:pPr marL="531812" lvl="3" indent="0">
              <a:buNone/>
            </a:pPr>
            <a:r>
              <a:rPr lang="fr-CH" dirty="0"/>
              <a:t>Prénom et nom du porteur de projet</a:t>
            </a:r>
          </a:p>
          <a:p>
            <a:pPr marL="531812" lvl="3" indent="0">
              <a:buNone/>
            </a:pPr>
            <a:r>
              <a:rPr lang="fr-CH" dirty="0"/>
              <a:t>Entité, fonction</a:t>
            </a:r>
          </a:p>
          <a:p>
            <a:pPr marL="531812" lvl="3" indent="0">
              <a:buNone/>
            </a:pPr>
            <a:r>
              <a:rPr lang="fr-CH" dirty="0"/>
              <a:t>Adresse courriel</a:t>
            </a:r>
          </a:p>
          <a:p>
            <a:pPr marL="531812" lvl="3" indent="0">
              <a:buNone/>
            </a:pPr>
            <a:r>
              <a:rPr lang="fr-CH" dirty="0"/>
              <a:t>Numéro de téléphone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609600" y="1327800"/>
            <a:ext cx="10989733" cy="553998"/>
          </a:xfrm>
        </p:spPr>
        <p:txBody>
          <a:bodyPr/>
          <a:lstStyle/>
          <a:p>
            <a:r>
              <a:rPr lang="fr-CH" sz="3600" dirty="0">
                <a:solidFill>
                  <a:schemeClr val="tx1"/>
                </a:solidFill>
              </a:rPr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283387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JQR.GDT0SVedDtokDhj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8AnYFRkECT4xTGrsNTz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heme/theme1.xml><?xml version="1.0" encoding="utf-8"?>
<a:theme xmlns:a="http://schemas.openxmlformats.org/drawingml/2006/main" name="pp_etat_fribourg_en_bas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6584b67-a7e9-4a55-be01-8955a44b6edb">6424TND5UH7S-445532662-309</_dlc_DocId>
    <_dlc_DocIdUrl xmlns="76584b67-a7e9-4a55-be01-8955a44b6edb">
      <Url>https://projet.hefr.ch/sites/Inno20-23/_layouts/15/DocIdRedir.aspx?ID=6424TND5UH7S-445532662-309</Url>
      <Description>6424TND5UH7S-445532662-309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4F2D85F1E8A244A92F84286B71EB85" ma:contentTypeVersion="1" ma:contentTypeDescription="Create a new document." ma:contentTypeScope="" ma:versionID="404aaa04f78874d85faddae0b79d0c01">
  <xsd:schema xmlns:xsd="http://www.w3.org/2001/XMLSchema" xmlns:xs="http://www.w3.org/2001/XMLSchema" xmlns:p="http://schemas.microsoft.com/office/2006/metadata/properties" xmlns:ns2="16cccf87-4c18-4fc1-bb18-31b3485ec9c0" xmlns:ns3="76584b67-a7e9-4a55-be01-8955a44b6edb" targetNamespace="http://schemas.microsoft.com/office/2006/metadata/properties" ma:root="true" ma:fieldsID="91d440d05d29d3d9d9d2ba403ad87667" ns2:_="" ns3:_="">
    <xsd:import namespace="16cccf87-4c18-4fc1-bb18-31b3485ec9c0"/>
    <xsd:import namespace="76584b67-a7e9-4a55-be01-8955a44b6e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ccf87-4c18-4fc1-bb18-31b3485ec9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84b67-a7e9-4a55-be01-8955a44b6edb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68D7E05-D642-4901-96CD-ED0C8C7F2378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6584b67-a7e9-4a55-be01-8955a44b6edb"/>
    <ds:schemaRef ds:uri="16cccf87-4c18-4fc1-bb18-31b3485ec9c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DCF5D2B-3932-462E-9C09-F84599A328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98BA07-F2F3-4DB2-B6FE-0900892E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ccf87-4c18-4fc1-bb18-31b3485ec9c0"/>
    <ds:schemaRef ds:uri="76584b67-a7e9-4a55-be01-8955a44b6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F501EF4-27BE-4CAD-A83B-31E327E165A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pp_promfr_10_11_2010_de_fr</Template>
  <TotalTime>0</TotalTime>
  <Words>250</Words>
  <Application>Microsoft Office PowerPoint</Application>
  <PresentationFormat>Grand écran</PresentationFormat>
  <Paragraphs>53</Paragraphs>
  <Slides>8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Lucida Grande</vt:lpstr>
      <vt:lpstr>pp_etat_fribourg_en_bas</vt:lpstr>
      <vt:lpstr>think-cell Slide</vt:lpstr>
      <vt:lpstr>Demande de financement du projet collaboratif Titre du projet Acronyme :  —</vt:lpstr>
      <vt:lpstr>Information au porteur de projet  (diapo à supprimer avant présentation)</vt:lpstr>
      <vt:lpstr>Sommaire —</vt:lpstr>
      <vt:lpstr>Contexte —</vt:lpstr>
      <vt:lpstr>Objectifs, démarche et livrables du projet —</vt:lpstr>
      <vt:lpstr>Partenaires et budget —</vt:lpstr>
      <vt:lpstr>Impacts et valorisation —</vt:lpstr>
      <vt:lpstr> —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Oberson Bernadette</dc:creator>
  <cp:lastModifiedBy>Casteran Claire</cp:lastModifiedBy>
  <cp:revision>33</cp:revision>
  <cp:lastPrinted>2010-03-18T08:00:30Z</cp:lastPrinted>
  <dcterms:created xsi:type="dcterms:W3CDTF">2021-02-02T14:31:30Z</dcterms:created>
  <dcterms:modified xsi:type="dcterms:W3CDTF">2022-08-30T15:06:40Z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0x010100484F2D85F1E8A244A92F84286B71EB85</vt:lpwstr>
  </property>
  <property fmtid="{D5CDD505-2E9C-101B-9397-08002B2CF9AE}" pid="3" name="_dlc_DocIdItemGuid">
    <vt:lpwstr>6d141227-be47-4b29-8817-f7d6453602ea</vt:lpwstr>
  </property>
</Properties>
</file>