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3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4.xml" ContentType="application/vnd.openxmlformats-officedocument.presentationml.notesSlide+xml"/>
  <Override PartName="/ppt/tags/tag128.xml" ContentType="application/vnd.openxmlformats-officedocument.presentationml.tags+xml"/>
  <Override PartName="/ppt/notesSlides/notesSlide5.xml" ContentType="application/vnd.openxmlformats-officedocument.presentationml.notesSlide+xml"/>
  <Override PartName="/ppt/tags/tag129.xml" ContentType="application/vnd.openxmlformats-officedocument.presentationml.tags+xml"/>
  <Override PartName="/ppt/notesSlides/notesSlide6.xml" ContentType="application/vnd.openxmlformats-officedocument.presentationml.notesSlide+xml"/>
  <Override PartName="/ppt/tags/tag130.xml" ContentType="application/vnd.openxmlformats-officedocument.presentationml.tags+xml"/>
  <Override PartName="/ppt/notesSlides/notesSlide7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327" r:id="rId6"/>
    <p:sldId id="328" r:id="rId7"/>
    <p:sldId id="305" r:id="rId8"/>
    <p:sldId id="315" r:id="rId9"/>
    <p:sldId id="323" r:id="rId10"/>
    <p:sldId id="316" r:id="rId11"/>
    <p:sldId id="326" r:id="rId12"/>
    <p:sldId id="324" r:id="rId13"/>
    <p:sldId id="320" r:id="rId14"/>
  </p:sldIdLst>
  <p:sldSz cx="12192000" cy="6858000"/>
  <p:notesSz cx="6858000" cy="9144000"/>
  <p:custDataLst>
    <p:tags r:id="rId17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0" autoAdjust="0"/>
    <p:restoredTop sz="91781" autoAdjust="0"/>
  </p:normalViewPr>
  <p:slideViewPr>
    <p:cSldViewPr snapToObjects="1" showGuides="1">
      <p:cViewPr varScale="1">
        <p:scale>
          <a:sx n="79" d="100"/>
          <a:sy n="79" d="100"/>
        </p:scale>
        <p:origin x="374" y="77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14" Type="http://schemas.openxmlformats.org/officeDocument/2006/relationships/slide" Target="slides/slide9.xml"/><Relationship Id="rId9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27.05.2021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27.05.2021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5428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2342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975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lain.Lunghi@fr.ch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tags" Target="../tags/tag129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0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31.xml"/><Relationship Id="rId1" Type="http://schemas.openxmlformats.org/officeDocument/2006/relationships/vmlDrawing" Target="../drawings/vmlDrawing26.v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el 11">
            <a:extLst>
              <a:ext uri="{FF2B5EF4-FFF2-40B4-BE49-F238E27FC236}">
                <a16:creationId xmlns:a16="http://schemas.microsoft.com/office/drawing/2014/main" id="{12E83776-CB37-493C-95E1-19F03231D8EB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1979614" y="1982093"/>
            <a:ext cx="8289925" cy="189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 dirty="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r>
              <a:rPr lang="fr-CH" sz="2000" b="0" dirty="0" err="1"/>
              <a:t>Antrag</a:t>
            </a:r>
            <a:r>
              <a:rPr lang="fr-CH" sz="2000" b="0" dirty="0"/>
              <a:t> </a:t>
            </a:r>
            <a:r>
              <a:rPr lang="fr-CH" sz="2000" b="0" dirty="0" err="1"/>
              <a:t>auf</a:t>
            </a:r>
            <a:r>
              <a:rPr lang="fr-CH" sz="2000" b="0" dirty="0"/>
              <a:t> </a:t>
            </a:r>
            <a:r>
              <a:rPr lang="fr-CH" sz="2000" b="0" dirty="0" err="1"/>
              <a:t>Förderung</a:t>
            </a:r>
            <a:r>
              <a:rPr lang="fr-CH" sz="2000" b="0" dirty="0"/>
              <a:t> von </a:t>
            </a:r>
            <a:r>
              <a:rPr lang="fr-CH" sz="2000" b="0" dirty="0" err="1"/>
              <a:t>Kooperationprojekten</a:t>
            </a:r>
            <a:br>
              <a:rPr lang="fr-CH" dirty="0"/>
            </a:br>
            <a:r>
              <a:rPr lang="fr-CH" dirty="0" err="1"/>
              <a:t>Projekttitel</a:t>
            </a:r>
            <a:r>
              <a:rPr lang="fr-CH" dirty="0"/>
              <a:t> </a:t>
            </a:r>
            <a:r>
              <a:rPr lang="fr-CH" dirty="0">
                <a:highlight>
                  <a:srgbClr val="FFFF00"/>
                </a:highlight>
              </a:rPr>
              <a:t>xxx</a:t>
            </a:r>
            <a:br>
              <a:rPr lang="fr-CH" dirty="0"/>
            </a:br>
            <a:r>
              <a:rPr lang="fr-CH" sz="2000" b="0" dirty="0" err="1"/>
              <a:t>Akronym</a:t>
            </a:r>
            <a:r>
              <a:rPr lang="fr-CH" sz="2000" b="0" dirty="0"/>
              <a:t> : </a:t>
            </a:r>
            <a:r>
              <a:rPr lang="fr-CH" sz="2000" b="0" dirty="0">
                <a:highlight>
                  <a:srgbClr val="FFFF00"/>
                </a:highlight>
              </a:rPr>
              <a:t>xxx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95874E29-5A7E-4579-9298-938576847B99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1979614" y="3998094"/>
            <a:ext cx="828992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1800" kern="12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</a:pPr>
            <a:r>
              <a:rPr lang="fr-CH" sz="2000" dirty="0"/>
              <a:t>CAPE </a:t>
            </a:r>
            <a:r>
              <a:rPr lang="fr-CH" sz="2000" dirty="0" err="1"/>
              <a:t>tt.mm.jjjj</a:t>
            </a:r>
            <a:endParaRPr lang="fr-CH" sz="2000" dirty="0"/>
          </a:p>
          <a:p>
            <a:pPr>
              <a:spcAft>
                <a:spcPct val="0"/>
              </a:spcAft>
            </a:pPr>
            <a:endParaRPr lang="fr-CH" sz="2000" dirty="0"/>
          </a:p>
          <a:p>
            <a:pPr>
              <a:spcAft>
                <a:spcPct val="0"/>
              </a:spcAft>
            </a:pPr>
            <a:r>
              <a:rPr lang="fr-CH" sz="2000" dirty="0"/>
              <a:t>			</a:t>
            </a:r>
          </a:p>
          <a:p>
            <a:pPr>
              <a:spcAft>
                <a:spcPct val="0"/>
              </a:spcAft>
            </a:pPr>
            <a:r>
              <a:rPr lang="fr-CH" sz="2000" dirty="0"/>
              <a:t>			</a:t>
            </a:r>
            <a:r>
              <a:rPr lang="fr-CH" sz="2000" dirty="0" err="1"/>
              <a:t>Antragsteller</a:t>
            </a:r>
            <a:r>
              <a:rPr lang="fr-CH" sz="2000" dirty="0"/>
              <a:t>: 	</a:t>
            </a:r>
            <a:r>
              <a:rPr lang="fr-CH" sz="2000" dirty="0" err="1">
                <a:highlight>
                  <a:srgbClr val="FFFF00"/>
                </a:highlight>
              </a:rPr>
              <a:t>Vorname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Nachname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Hochschule</a:t>
            </a:r>
            <a:r>
              <a:rPr lang="fr-CH" sz="2000" dirty="0">
                <a:highlight>
                  <a:srgbClr val="FFFF00"/>
                </a:highlight>
              </a:rPr>
              <a:t> / Institut</a:t>
            </a:r>
            <a:br>
              <a:rPr lang="fr-CH" sz="2000" dirty="0">
                <a:highlight>
                  <a:srgbClr val="FFFF00"/>
                </a:highlight>
              </a:rPr>
            </a:br>
            <a:r>
              <a:rPr lang="fr-CH" sz="2000" dirty="0"/>
              <a:t>			  				</a:t>
            </a:r>
            <a:r>
              <a:rPr lang="fr-CH" sz="2000" dirty="0" err="1">
                <a:highlight>
                  <a:srgbClr val="FFFF00"/>
                </a:highlight>
              </a:rPr>
              <a:t>Vorname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Nachname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Firma</a:t>
            </a:r>
            <a:endParaRPr lang="fr-CH" sz="20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an den </a:t>
            </a:r>
            <a:r>
              <a:rPr lang="fr-CH" dirty="0" err="1">
                <a:solidFill>
                  <a:srgbClr val="3673B9"/>
                </a:solidFill>
              </a:rPr>
              <a:t>Projektleiter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(Folie </a:t>
            </a:r>
            <a:r>
              <a:rPr lang="fr-CH" dirty="0" err="1">
                <a:solidFill>
                  <a:srgbClr val="3673B9"/>
                </a:solidFill>
              </a:rPr>
              <a:t>soll</a:t>
            </a:r>
            <a:r>
              <a:rPr lang="fr-CH" dirty="0">
                <a:solidFill>
                  <a:srgbClr val="3673B9"/>
                </a:solidFill>
              </a:rPr>
              <a:t> vor der </a:t>
            </a:r>
            <a:r>
              <a:rPr lang="fr-CH" dirty="0" err="1">
                <a:solidFill>
                  <a:srgbClr val="3673B9"/>
                </a:solidFill>
              </a:rPr>
              <a:t>Präsentation</a:t>
            </a:r>
            <a:r>
              <a:rPr lang="fr-CH" dirty="0">
                <a:solidFill>
                  <a:srgbClr val="3673B9"/>
                </a:solidFill>
              </a:rPr>
              <a:t> </a:t>
            </a:r>
            <a:r>
              <a:rPr lang="fr-CH" dirty="0" err="1">
                <a:solidFill>
                  <a:srgbClr val="3673B9"/>
                </a:solidFill>
              </a:rPr>
              <a:t>gelöscht</a:t>
            </a:r>
            <a:r>
              <a:rPr lang="fr-CH" dirty="0">
                <a:solidFill>
                  <a:srgbClr val="3673B9"/>
                </a:solidFill>
              </a:rPr>
              <a:t> </a:t>
            </a:r>
            <a:r>
              <a:rPr lang="fr-CH" dirty="0" err="1">
                <a:solidFill>
                  <a:srgbClr val="3673B9"/>
                </a:solidFill>
              </a:rPr>
              <a:t>werden</a:t>
            </a:r>
            <a:r>
              <a:rPr lang="fr-CH" dirty="0">
                <a:solidFill>
                  <a:srgbClr val="3673B9"/>
                </a:solidFill>
              </a:rPr>
              <a:t>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2385" y="1844824"/>
            <a:ext cx="10989733" cy="2600712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 err="1">
                <a:solidFill>
                  <a:srgbClr val="3673B9"/>
                </a:solidFill>
              </a:rPr>
              <a:t>Sie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haben</a:t>
            </a:r>
            <a:r>
              <a:rPr lang="fr-CH" sz="1600" dirty="0">
                <a:solidFill>
                  <a:srgbClr val="3673B9"/>
                </a:solidFill>
              </a:rPr>
              <a:t> 10 </a:t>
            </a:r>
            <a:r>
              <a:rPr lang="fr-CH" sz="1600" dirty="0" err="1">
                <a:solidFill>
                  <a:srgbClr val="3673B9"/>
                </a:solidFill>
              </a:rPr>
              <a:t>Minuten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für</a:t>
            </a:r>
            <a:r>
              <a:rPr lang="fr-CH" sz="1600" dirty="0">
                <a:solidFill>
                  <a:srgbClr val="3673B9"/>
                </a:solidFill>
              </a:rPr>
              <a:t> die </a:t>
            </a:r>
            <a:r>
              <a:rPr lang="fr-CH" sz="1600" dirty="0" err="1">
                <a:solidFill>
                  <a:srgbClr val="3673B9"/>
                </a:solidFill>
              </a:rPr>
              <a:t>Präsentation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und</a:t>
            </a:r>
            <a:r>
              <a:rPr lang="fr-CH" sz="1600" dirty="0">
                <a:solidFill>
                  <a:srgbClr val="3673B9"/>
                </a:solidFill>
              </a:rPr>
              <a:t> 10 </a:t>
            </a:r>
            <a:r>
              <a:rPr lang="fr-CH" sz="1600" dirty="0" err="1">
                <a:solidFill>
                  <a:srgbClr val="3673B9"/>
                </a:solidFill>
              </a:rPr>
              <a:t>Minuten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für</a:t>
            </a:r>
            <a:r>
              <a:rPr lang="fr-CH" sz="1600" dirty="0">
                <a:solidFill>
                  <a:srgbClr val="3673B9"/>
                </a:solidFill>
              </a:rPr>
              <a:t> den </a:t>
            </a:r>
            <a:r>
              <a:rPr lang="fr-CH" sz="1600" dirty="0" err="1">
                <a:solidFill>
                  <a:srgbClr val="3673B9"/>
                </a:solidFill>
              </a:rPr>
              <a:t>Fragen</a:t>
            </a:r>
            <a:r>
              <a:rPr lang="fr-CH" sz="1600" dirty="0">
                <a:solidFill>
                  <a:srgbClr val="3673B9"/>
                </a:solidFill>
              </a:rPr>
              <a:t> &amp; </a:t>
            </a:r>
            <a:r>
              <a:rPr lang="fr-CH" sz="1600" dirty="0" err="1">
                <a:solidFill>
                  <a:srgbClr val="3673B9"/>
                </a:solidFill>
              </a:rPr>
              <a:t>Antworten</a:t>
            </a:r>
            <a:r>
              <a:rPr lang="fr-CH" sz="1600" dirty="0">
                <a:solidFill>
                  <a:srgbClr val="3673B9"/>
                </a:solidFill>
              </a:rPr>
              <a:t> (</a:t>
            </a:r>
            <a:r>
              <a:rPr lang="fr-CH" sz="1600" dirty="0" err="1">
                <a:solidFill>
                  <a:srgbClr val="3673B9"/>
                </a:solidFill>
              </a:rPr>
              <a:t>nicht</a:t>
            </a:r>
            <a:r>
              <a:rPr lang="fr-CH" sz="1600" dirty="0">
                <a:solidFill>
                  <a:srgbClr val="3673B9"/>
                </a:solidFill>
              </a:rPr>
              <a:t> 1 Minute </a:t>
            </a:r>
            <a:r>
              <a:rPr lang="fr-CH" sz="1600" dirty="0" err="1">
                <a:solidFill>
                  <a:srgbClr val="3673B9"/>
                </a:solidFill>
              </a:rPr>
              <a:t>mehr</a:t>
            </a:r>
            <a:r>
              <a:rPr lang="fr-CH" sz="1600" dirty="0">
                <a:solidFill>
                  <a:srgbClr val="3673B9"/>
                </a:solidFill>
              </a:rPr>
              <a:t>!).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Die </a:t>
            </a:r>
            <a:r>
              <a:rPr lang="fr-CH" sz="1600" dirty="0" err="1">
                <a:solidFill>
                  <a:srgbClr val="3673B9"/>
                </a:solidFill>
              </a:rPr>
              <a:t>Einreichungsvorlage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wird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auferlegt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um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ein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besseres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Zeitmanagement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Konsistenz</a:t>
            </a:r>
            <a:r>
              <a:rPr lang="fr-CH" sz="1600" dirty="0">
                <a:solidFill>
                  <a:srgbClr val="3673B9"/>
                </a:solidFill>
              </a:rPr>
              <a:t> in den </a:t>
            </a:r>
            <a:r>
              <a:rPr lang="fr-CH" sz="1600" dirty="0" err="1">
                <a:solidFill>
                  <a:srgbClr val="3673B9"/>
                </a:solidFill>
              </a:rPr>
              <a:t>dargestellten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Informationen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gewährleisten</a:t>
            </a:r>
            <a:r>
              <a:rPr lang="fr-CH" sz="1600" dirty="0">
                <a:solidFill>
                  <a:srgbClr val="3673B9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Es </a:t>
            </a:r>
            <a:r>
              <a:rPr lang="fr-CH" sz="1600" dirty="0" err="1">
                <a:solidFill>
                  <a:srgbClr val="3673B9"/>
                </a:solidFill>
              </a:rPr>
              <a:t>wird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empfohlen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dass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sowohl</a:t>
            </a:r>
            <a:r>
              <a:rPr lang="fr-CH" sz="1600" dirty="0">
                <a:solidFill>
                  <a:srgbClr val="3673B9"/>
                </a:solidFill>
              </a:rPr>
              <a:t> der </a:t>
            </a:r>
            <a:r>
              <a:rPr lang="fr-CH" sz="1600" dirty="0" err="1">
                <a:solidFill>
                  <a:srgbClr val="3673B9"/>
                </a:solidFill>
              </a:rPr>
              <a:t>Projektleiter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als</a:t>
            </a:r>
            <a:r>
              <a:rPr lang="fr-CH" sz="1600" dirty="0">
                <a:solidFill>
                  <a:srgbClr val="3673B9"/>
                </a:solidFill>
              </a:rPr>
              <a:t> AUCH </a:t>
            </a:r>
            <a:r>
              <a:rPr lang="fr-CH" sz="1600" dirty="0" err="1">
                <a:solidFill>
                  <a:srgbClr val="3673B9"/>
                </a:solidFill>
              </a:rPr>
              <a:t>ein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Industriepartner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bei</a:t>
            </a:r>
            <a:r>
              <a:rPr lang="fr-CH" sz="1600" dirty="0">
                <a:solidFill>
                  <a:srgbClr val="3673B9"/>
                </a:solidFill>
              </a:rPr>
              <a:t> der </a:t>
            </a:r>
            <a:r>
              <a:rPr lang="fr-CH" sz="1600" dirty="0" err="1">
                <a:solidFill>
                  <a:srgbClr val="3673B9"/>
                </a:solidFill>
              </a:rPr>
              <a:t>Präsentation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anwesend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sind</a:t>
            </a:r>
            <a:r>
              <a:rPr lang="fr-CH" sz="1600" dirty="0">
                <a:solidFill>
                  <a:srgbClr val="3673B9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 err="1">
                <a:solidFill>
                  <a:srgbClr val="3673B9"/>
                </a:solidFill>
              </a:rPr>
              <a:t>Denken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Sie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daran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dass</a:t>
            </a:r>
            <a:r>
              <a:rPr lang="fr-CH" sz="1600" dirty="0">
                <a:solidFill>
                  <a:srgbClr val="3673B9"/>
                </a:solidFill>
              </a:rPr>
              <a:t> die CAPE-</a:t>
            </a:r>
            <a:r>
              <a:rPr lang="fr-CH" sz="1600" dirty="0" err="1">
                <a:solidFill>
                  <a:srgbClr val="3673B9"/>
                </a:solidFill>
              </a:rPr>
              <a:t>Anhörung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nicht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unbedingt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technisch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ist</a:t>
            </a:r>
            <a:r>
              <a:rPr lang="fr-CH" sz="1600" dirty="0">
                <a:solidFill>
                  <a:srgbClr val="3673B9"/>
                </a:solidFill>
              </a:rPr>
              <a:t>. Es </a:t>
            </a:r>
            <a:r>
              <a:rPr lang="fr-CH" sz="1600" dirty="0" err="1">
                <a:solidFill>
                  <a:srgbClr val="3673B9"/>
                </a:solidFill>
              </a:rPr>
              <a:t>ist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wichtig</a:t>
            </a:r>
            <a:r>
              <a:rPr lang="fr-CH" sz="1600" dirty="0">
                <a:solidFill>
                  <a:srgbClr val="3673B9"/>
                </a:solidFill>
              </a:rPr>
              <a:t>, die </a:t>
            </a:r>
            <a:r>
              <a:rPr lang="fr-CH" sz="1600" dirty="0" err="1">
                <a:solidFill>
                  <a:srgbClr val="3673B9"/>
                </a:solidFill>
              </a:rPr>
              <a:t>technischen</a:t>
            </a:r>
            <a:r>
              <a:rPr lang="fr-CH" sz="1600" dirty="0">
                <a:solidFill>
                  <a:srgbClr val="3673B9"/>
                </a:solidFill>
              </a:rPr>
              <a:t> Information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vereinfachen</a:t>
            </a:r>
            <a:r>
              <a:rPr lang="fr-CH" sz="1600" dirty="0">
                <a:solidFill>
                  <a:srgbClr val="3673B9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INNOSQUARE </a:t>
            </a:r>
            <a:r>
              <a:rPr lang="fr-CH" sz="1600" dirty="0" err="1">
                <a:solidFill>
                  <a:srgbClr val="3673B9"/>
                </a:solidFill>
              </a:rPr>
              <a:t>steht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Ihnnen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zur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Verfügung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um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Sie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bei</a:t>
            </a:r>
            <a:r>
              <a:rPr lang="fr-CH" sz="1600" dirty="0">
                <a:solidFill>
                  <a:srgbClr val="3673B9"/>
                </a:solidFill>
              </a:rPr>
              <a:t> der </a:t>
            </a:r>
            <a:r>
              <a:rPr lang="fr-CH" sz="1600" dirty="0" err="1">
                <a:solidFill>
                  <a:srgbClr val="3673B9"/>
                </a:solidFill>
              </a:rPr>
              <a:t>Vorbereitung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Ihrer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Präsentation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unterstützen</a:t>
            </a:r>
            <a:r>
              <a:rPr lang="fr-CH" sz="1600" dirty="0">
                <a:solidFill>
                  <a:srgbClr val="3673B9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Die </a:t>
            </a:r>
            <a:r>
              <a:rPr lang="fr-CH" sz="1600" dirty="0" err="1">
                <a:solidFill>
                  <a:srgbClr val="3673B9"/>
                </a:solidFill>
              </a:rPr>
              <a:t>Präsentation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im</a:t>
            </a:r>
            <a:r>
              <a:rPr lang="fr-CH" sz="1600" dirty="0">
                <a:solidFill>
                  <a:srgbClr val="3673B9"/>
                </a:solidFill>
              </a:rPr>
              <a:t> PDF-Format </a:t>
            </a:r>
            <a:r>
              <a:rPr lang="fr-CH" sz="1600" dirty="0" err="1">
                <a:solidFill>
                  <a:srgbClr val="3673B9"/>
                </a:solidFill>
              </a:rPr>
              <a:t>ist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spätestens</a:t>
            </a:r>
            <a:r>
              <a:rPr lang="fr-CH" sz="1600" dirty="0">
                <a:solidFill>
                  <a:srgbClr val="3673B9"/>
                </a:solidFill>
              </a:rPr>
              <a:t> mit der </a:t>
            </a:r>
            <a:r>
              <a:rPr lang="fr-CH" sz="1600" dirty="0" err="1">
                <a:solidFill>
                  <a:srgbClr val="3673B9"/>
                </a:solidFill>
              </a:rPr>
              <a:t>Drehleier</a:t>
            </a:r>
            <a:r>
              <a:rPr lang="fr-CH" sz="1600" dirty="0">
                <a:solidFill>
                  <a:srgbClr val="3673B9"/>
                </a:solidFill>
              </a:rPr>
              <a:t> der CAPE an </a:t>
            </a:r>
            <a:r>
              <a:rPr lang="fr-CH" sz="1600" dirty="0" err="1">
                <a:solidFill>
                  <a:srgbClr val="3673B9"/>
                </a:solidFill>
              </a:rPr>
              <a:t>Herrn</a:t>
            </a:r>
            <a:r>
              <a:rPr lang="fr-CH" sz="1600" dirty="0">
                <a:solidFill>
                  <a:srgbClr val="3673B9"/>
                </a:solidFill>
              </a:rPr>
              <a:t> Alain </a:t>
            </a:r>
            <a:r>
              <a:rPr lang="fr-CH" sz="1600" dirty="0" err="1">
                <a:solidFill>
                  <a:srgbClr val="3673B9"/>
                </a:solidFill>
              </a:rPr>
              <a:t>Lunghi</a:t>
            </a:r>
            <a:r>
              <a:rPr lang="fr-CH" sz="1600" dirty="0">
                <a:solidFill>
                  <a:srgbClr val="3673B9"/>
                </a:solidFill>
              </a:rPr>
              <a:t> von </a:t>
            </a:r>
            <a:r>
              <a:rPr lang="fr-CH" sz="1600" dirty="0" err="1">
                <a:solidFill>
                  <a:srgbClr val="3673B9"/>
                </a:solidFill>
              </a:rPr>
              <a:t>PromFR</a:t>
            </a:r>
            <a:r>
              <a:rPr lang="fr-CH" sz="1600" dirty="0">
                <a:solidFill>
                  <a:srgbClr val="3673B9"/>
                </a:solidFill>
              </a:rPr>
              <a:t> (</a:t>
            </a:r>
            <a:r>
              <a:rPr lang="fr-CH" sz="1600" dirty="0">
                <a:solidFill>
                  <a:srgbClr val="3673B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Alain.Lunghi@fr.ch</a:t>
            </a:r>
            <a:r>
              <a:rPr lang="fr-CH" sz="1600" dirty="0">
                <a:solidFill>
                  <a:srgbClr val="3673B9"/>
                </a:solidFill>
              </a:rPr>
              <a:t>)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senden</a:t>
            </a:r>
            <a:endParaRPr lang="fr-CH" sz="1600" dirty="0">
              <a:solidFill>
                <a:srgbClr val="36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6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/>
              <a:t>Agenda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 err="1"/>
              <a:t>Kontext</a:t>
            </a:r>
            <a:endParaRPr lang="fr-CH" sz="2400" dirty="0"/>
          </a:p>
          <a:p>
            <a:r>
              <a:rPr lang="fr-CH" sz="2400" dirty="0" err="1"/>
              <a:t>Präsentation</a:t>
            </a:r>
            <a:r>
              <a:rPr lang="fr-CH" sz="2400" dirty="0"/>
              <a:t> des </a:t>
            </a:r>
            <a:r>
              <a:rPr lang="fr-CH" sz="2400" dirty="0" err="1"/>
              <a:t>Projekts</a:t>
            </a:r>
            <a:endParaRPr lang="fr-CH" sz="2400" dirty="0"/>
          </a:p>
          <a:p>
            <a:r>
              <a:rPr lang="fr-CH" sz="2400" dirty="0" err="1"/>
              <a:t>Auswirkungen</a:t>
            </a:r>
            <a:r>
              <a:rPr lang="fr-CH" sz="2400" dirty="0"/>
              <a:t> </a:t>
            </a:r>
            <a:r>
              <a:rPr lang="fr-CH" sz="2400" dirty="0" err="1"/>
              <a:t>und</a:t>
            </a:r>
            <a:r>
              <a:rPr lang="fr-CH" sz="2400" dirty="0"/>
              <a:t> </a:t>
            </a:r>
            <a:r>
              <a:rPr lang="fr-CH" sz="2400" dirty="0" err="1"/>
              <a:t>Bewertung</a:t>
            </a:r>
            <a:endParaRPr lang="fr-CH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Kontext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756212"/>
            <a:ext cx="11391056" cy="307777"/>
          </a:xfrm>
        </p:spPr>
        <p:txBody>
          <a:bodyPr/>
          <a:lstStyle/>
          <a:p>
            <a:r>
              <a:rPr lang="de-DE" dirty="0">
                <a:solidFill>
                  <a:srgbClr val="00A0DB"/>
                </a:solidFill>
              </a:rPr>
              <a:t>Stellen Sie den Kontext mit 2-3 Stichpunkten, Bild, Foto, Grafik, Presseartikel usw. dar.</a:t>
            </a:r>
            <a:endParaRPr lang="fr-CH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3796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Projektziele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916832"/>
            <a:ext cx="8242300" cy="692497"/>
          </a:xfrm>
        </p:spPr>
        <p:txBody>
          <a:bodyPr/>
          <a:lstStyle/>
          <a:p>
            <a:r>
              <a:rPr lang="de-DE" dirty="0">
                <a:solidFill>
                  <a:srgbClr val="00A0DB"/>
                </a:solidFill>
              </a:rPr>
              <a:t>Hauptziel des Projekts</a:t>
            </a:r>
          </a:p>
          <a:p>
            <a:r>
              <a:rPr lang="de-DE" dirty="0">
                <a:solidFill>
                  <a:srgbClr val="00A0DB"/>
                </a:solidFill>
              </a:rPr>
              <a:t>Illustration / Foto zur Veranschaulichung des Projekts</a:t>
            </a:r>
            <a:endParaRPr lang="fr-CH" dirty="0"/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2FA4D288-986E-4756-81E1-26B1E51379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0566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Prozess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Ergebnisse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692497"/>
          </a:xfrm>
        </p:spPr>
        <p:txBody>
          <a:bodyPr/>
          <a:lstStyle/>
          <a:p>
            <a:r>
              <a:rPr lang="de-DE" dirty="0">
                <a:solidFill>
                  <a:srgbClr val="00A0DB"/>
                </a:solidFill>
              </a:rPr>
              <a:t>Prozess in Diagrammform dargestellt </a:t>
            </a:r>
          </a:p>
          <a:p>
            <a:r>
              <a:rPr lang="de-DE" dirty="0">
                <a:solidFill>
                  <a:srgbClr val="00A0DB"/>
                </a:solidFill>
              </a:rPr>
              <a:t>3-5 wichtige Projektergebnisse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Partner </a:t>
            </a:r>
            <a:r>
              <a:rPr lang="fr-CH" dirty="0" err="1"/>
              <a:t>und</a:t>
            </a:r>
            <a:r>
              <a:rPr lang="fr-CH" dirty="0"/>
              <a:t> Budget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692497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Projektpartner</a:t>
            </a:r>
            <a:r>
              <a:rPr lang="fr-CH" dirty="0">
                <a:solidFill>
                  <a:srgbClr val="00A0DB"/>
                </a:solidFill>
              </a:rPr>
              <a:t> (Logos) </a:t>
            </a:r>
          </a:p>
          <a:p>
            <a:r>
              <a:rPr lang="fr-CH" dirty="0">
                <a:solidFill>
                  <a:srgbClr val="00A0DB"/>
                </a:solidFill>
              </a:rPr>
              <a:t>Budget 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6" name="Image 24">
            <a:extLst>
              <a:ext uri="{FF2B5EF4-FFF2-40B4-BE49-F238E27FC236}">
                <a16:creationId xmlns:a16="http://schemas.microsoft.com/office/drawing/2014/main" id="{6493C22C-66CE-4A21-8A47-86292867039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660" t="2794" r="3249"/>
          <a:stretch/>
        </p:blipFill>
        <p:spPr>
          <a:xfrm rot="10800000">
            <a:off x="7645311" y="1988840"/>
            <a:ext cx="3937759" cy="3816424"/>
          </a:xfrm>
          <a:prstGeom prst="rect">
            <a:avLst/>
          </a:prstGeom>
        </p:spPr>
      </p:pic>
      <p:sp>
        <p:nvSpPr>
          <p:cNvPr id="7" name="ZoneTexte 12">
            <a:extLst>
              <a:ext uri="{FF2B5EF4-FFF2-40B4-BE49-F238E27FC236}">
                <a16:creationId xmlns:a16="http://schemas.microsoft.com/office/drawing/2014/main" id="{C5BC4602-B91F-432E-A347-90A896422692}"/>
              </a:ext>
            </a:extLst>
          </p:cNvPr>
          <p:cNvSpPr txBox="1"/>
          <p:nvPr/>
        </p:nvSpPr>
        <p:spPr>
          <a:xfrm>
            <a:off x="8871186" y="4593910"/>
            <a:ext cx="2448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>
                <a:solidFill>
                  <a:srgbClr val="FFFFFF"/>
                </a:solidFill>
              </a:rPr>
              <a:t>Entreprises </a:t>
            </a:r>
          </a:p>
          <a:p>
            <a:r>
              <a:rPr lang="fr-CH" sz="1200" b="1" dirty="0">
                <a:solidFill>
                  <a:srgbClr val="FFFFFF"/>
                </a:solidFill>
              </a:rPr>
              <a:t>Prestations </a:t>
            </a:r>
          </a:p>
          <a:p>
            <a:r>
              <a:rPr lang="fr-CH" sz="1200" b="1" dirty="0">
                <a:solidFill>
                  <a:srgbClr val="FFFFFF"/>
                </a:solidFill>
              </a:rPr>
              <a:t>propres</a:t>
            </a:r>
          </a:p>
        </p:txBody>
      </p:sp>
      <p:sp>
        <p:nvSpPr>
          <p:cNvPr id="9" name="ZoneTexte 13">
            <a:extLst>
              <a:ext uri="{FF2B5EF4-FFF2-40B4-BE49-F238E27FC236}">
                <a16:creationId xmlns:a16="http://schemas.microsoft.com/office/drawing/2014/main" id="{4BFD490B-BFAF-4FD4-A058-706136E4D803}"/>
              </a:ext>
            </a:extLst>
          </p:cNvPr>
          <p:cNvSpPr txBox="1"/>
          <p:nvPr/>
        </p:nvSpPr>
        <p:spPr>
          <a:xfrm>
            <a:off x="9497783" y="3656065"/>
            <a:ext cx="2448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>
                <a:solidFill>
                  <a:srgbClr val="FFFFFF"/>
                </a:solidFill>
              </a:rPr>
              <a:t>Entreprises </a:t>
            </a:r>
          </a:p>
          <a:p>
            <a:r>
              <a:rPr lang="fr-CH" sz="1200" b="1" dirty="0">
                <a:solidFill>
                  <a:srgbClr val="FFFFFF"/>
                </a:solidFill>
              </a:rPr>
              <a:t>Cash</a:t>
            </a:r>
          </a:p>
        </p:txBody>
      </p:sp>
      <p:sp>
        <p:nvSpPr>
          <p:cNvPr id="10" name="ZoneTexte 28">
            <a:extLst>
              <a:ext uri="{FF2B5EF4-FFF2-40B4-BE49-F238E27FC236}">
                <a16:creationId xmlns:a16="http://schemas.microsoft.com/office/drawing/2014/main" id="{AB1F85B3-6543-4104-9BBF-1ABE4B3261DD}"/>
              </a:ext>
            </a:extLst>
          </p:cNvPr>
          <p:cNvSpPr txBox="1"/>
          <p:nvPr/>
        </p:nvSpPr>
        <p:spPr>
          <a:xfrm>
            <a:off x="7536160" y="3728073"/>
            <a:ext cx="244853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H" sz="1200" b="1" dirty="0">
                <a:latin typeface="Arial"/>
                <a:ea typeface="ＭＳ Ｐゴシック"/>
                <a:cs typeface="Arial"/>
              </a:rPr>
              <a:t>NPR</a:t>
            </a:r>
            <a:endParaRPr lang="fr-CH" sz="1200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1207DB4-9712-437B-A274-7F398F7732C9}"/>
              </a:ext>
            </a:extLst>
          </p:cNvPr>
          <p:cNvSpPr txBox="1"/>
          <p:nvPr/>
        </p:nvSpPr>
        <p:spPr>
          <a:xfrm>
            <a:off x="8943456" y="5110619"/>
            <a:ext cx="227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solidFill>
                  <a:schemeClr val="bg1"/>
                </a:solidFill>
              </a:rPr>
              <a:t> </a:t>
            </a:r>
            <a:r>
              <a:rPr lang="fr-CH" sz="1200" b="1" dirty="0">
                <a:solidFill>
                  <a:schemeClr val="bg1"/>
                </a:solidFill>
              </a:rPr>
              <a:t>xx </a:t>
            </a:r>
            <a:r>
              <a:rPr lang="fr-CH" sz="1200" b="1" dirty="0" err="1">
                <a:solidFill>
                  <a:schemeClr val="bg1"/>
                </a:solidFill>
              </a:rPr>
              <a:t>kCHF</a:t>
            </a:r>
            <a:endParaRPr lang="fr-CH" sz="1200" b="1" dirty="0">
              <a:solidFill>
                <a:schemeClr val="bg1"/>
              </a:solidFill>
            </a:endParaRPr>
          </a:p>
          <a:p>
            <a:r>
              <a:rPr lang="fr-CH" sz="1200" dirty="0">
                <a:solidFill>
                  <a:schemeClr val="bg1"/>
                </a:solidFill>
              </a:rPr>
              <a:t>Xx %</a:t>
            </a:r>
          </a:p>
        </p:txBody>
      </p:sp>
      <p:sp>
        <p:nvSpPr>
          <p:cNvPr id="12" name="ZoneTexte 10">
            <a:extLst>
              <a:ext uri="{FF2B5EF4-FFF2-40B4-BE49-F238E27FC236}">
                <a16:creationId xmlns:a16="http://schemas.microsoft.com/office/drawing/2014/main" id="{B3201546-0308-46E1-9A7F-E41157E406C3}"/>
              </a:ext>
            </a:extLst>
          </p:cNvPr>
          <p:cNvSpPr txBox="1"/>
          <p:nvPr/>
        </p:nvSpPr>
        <p:spPr>
          <a:xfrm>
            <a:off x="7645313" y="3921938"/>
            <a:ext cx="227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/>
              <a:t> xx </a:t>
            </a:r>
            <a:r>
              <a:rPr lang="fr-CH" sz="1200" b="1" dirty="0" err="1"/>
              <a:t>kCHF</a:t>
            </a:r>
            <a:endParaRPr lang="fr-CH" sz="1200" b="1" dirty="0"/>
          </a:p>
          <a:p>
            <a:r>
              <a:rPr lang="fr-CH" sz="1200" dirty="0"/>
              <a:t>Xx %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6A3FB91-F485-4639-88A8-9F5AFE38AB31}"/>
              </a:ext>
            </a:extLst>
          </p:cNvPr>
          <p:cNvSpPr txBox="1"/>
          <p:nvPr/>
        </p:nvSpPr>
        <p:spPr>
          <a:xfrm>
            <a:off x="9618834" y="4019107"/>
            <a:ext cx="227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>
                <a:solidFill>
                  <a:schemeClr val="bg1"/>
                </a:solidFill>
              </a:rPr>
              <a:t>Xx CHF</a:t>
            </a:r>
          </a:p>
          <a:p>
            <a:r>
              <a:rPr lang="fr-CH" sz="1200" dirty="0">
                <a:solidFill>
                  <a:schemeClr val="bg1"/>
                </a:solidFill>
              </a:rPr>
              <a:t>Xx %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BA18DEB5-A4C4-452E-B9C2-55635E153E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7595" y="2836465"/>
            <a:ext cx="1404125" cy="8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7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Auswirkungen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Bewertung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307777"/>
          </a:xfrm>
        </p:spPr>
        <p:txBody>
          <a:bodyPr/>
          <a:lstStyle/>
          <a:p>
            <a:r>
              <a:rPr lang="de-DE" dirty="0">
                <a:solidFill>
                  <a:srgbClr val="00A0DB"/>
                </a:solidFill>
              </a:rPr>
              <a:t>Für Unternehmen und den Kanton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 err="1">
                <a:solidFill>
                  <a:schemeClr val="tx1"/>
                </a:solidFill>
              </a:rPr>
              <a:t>Vielen</a:t>
            </a:r>
            <a:r>
              <a:rPr lang="fr-CH" sz="3600" dirty="0">
                <a:solidFill>
                  <a:schemeClr val="tx1"/>
                </a:solidFill>
              </a:rPr>
              <a:t> </a:t>
            </a:r>
            <a:r>
              <a:rPr lang="fr-CH" sz="3600" dirty="0" err="1">
                <a:solidFill>
                  <a:schemeClr val="tx1"/>
                </a:solidFill>
              </a:rPr>
              <a:t>Dank</a:t>
            </a:r>
            <a:r>
              <a:rPr lang="fr-CH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E1CDB3F8-4E05-4D4A-8DE5-A5C42EA06A07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4799856" y="3573016"/>
            <a:ext cx="5423644" cy="2154436"/>
          </a:xfrm>
        </p:spPr>
        <p:txBody>
          <a:bodyPr/>
          <a:lstStyle/>
          <a:p>
            <a:r>
              <a:rPr lang="fr-CH" dirty="0" err="1"/>
              <a:t>Kontaktperson</a:t>
            </a:r>
            <a:r>
              <a:rPr lang="fr-CH" dirty="0"/>
              <a:t>:</a:t>
            </a:r>
          </a:p>
          <a:p>
            <a:pPr marL="531812" lvl="3" indent="0">
              <a:buNone/>
            </a:pPr>
            <a:r>
              <a:rPr lang="fr-CH" dirty="0" err="1"/>
              <a:t>Vorname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Nachname</a:t>
            </a:r>
            <a:r>
              <a:rPr lang="fr-CH" dirty="0"/>
              <a:t> des </a:t>
            </a:r>
            <a:r>
              <a:rPr lang="fr-CH" dirty="0" err="1"/>
              <a:t>Projektleiters</a:t>
            </a:r>
            <a:endParaRPr lang="fr-CH" dirty="0"/>
          </a:p>
          <a:p>
            <a:pPr marL="531812" lvl="3" indent="0">
              <a:buNone/>
            </a:pPr>
            <a:r>
              <a:rPr lang="fr-CH" dirty="0" err="1"/>
              <a:t>Entität</a:t>
            </a:r>
            <a:r>
              <a:rPr lang="fr-CH" dirty="0"/>
              <a:t>, </a:t>
            </a:r>
            <a:r>
              <a:rPr lang="fr-CH" dirty="0" err="1"/>
              <a:t>Funktion</a:t>
            </a:r>
            <a:endParaRPr lang="fr-CH" dirty="0"/>
          </a:p>
          <a:p>
            <a:pPr marL="531812" lvl="3" indent="0">
              <a:buNone/>
            </a:pPr>
            <a:r>
              <a:rPr lang="fr-CH" dirty="0"/>
              <a:t>E-Mail Adresse</a:t>
            </a:r>
          </a:p>
          <a:p>
            <a:pPr marL="531812" lvl="3" indent="0">
              <a:buNone/>
            </a:pPr>
            <a:r>
              <a:rPr lang="fr-CH" dirty="0" err="1"/>
              <a:t>Rufnummer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83387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8EA5D2B7BA2A45B07D517F9E3CE4B9" ma:contentTypeVersion="9" ma:contentTypeDescription="Crée un document." ma:contentTypeScope="" ma:versionID="1520bbe66854f6736705b40bb992d71e">
  <xsd:schema xmlns:xsd="http://www.w3.org/2001/XMLSchema" xmlns:xs="http://www.w3.org/2001/XMLSchema" xmlns:p="http://schemas.microsoft.com/office/2006/metadata/properties" xmlns:ns2="ffa2d09e-b643-4683-bb52-6107ecc3d791" targetNamespace="http://schemas.microsoft.com/office/2006/metadata/properties" ma:root="true" ma:fieldsID="4a108e6f18f1f16f7a917fa3a457ac4f" ns2:_="">
    <xsd:import namespace="ffa2d09e-b643-4683-bb52-6107ecc3d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2d09e-b643-4683-bb52-6107ecc3d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4F2D85F1E8A244A92F84286B71EB85" ma:contentTypeVersion="1" ma:contentTypeDescription="Create a new document." ma:contentTypeScope="" ma:versionID="404aaa04f78874d85faddae0b79d0c01">
  <xsd:schema xmlns:xsd="http://www.w3.org/2001/XMLSchema" xmlns:xs="http://www.w3.org/2001/XMLSchema" xmlns:p="http://schemas.microsoft.com/office/2006/metadata/properties" xmlns:ns2="16cccf87-4c18-4fc1-bb18-31b3485ec9c0" xmlns:ns3="76584b67-a7e9-4a55-be01-8955a44b6edb" targetNamespace="http://schemas.microsoft.com/office/2006/metadata/properties" ma:root="true" ma:fieldsID="91d440d05d29d3d9d9d2ba403ad87667" ns2:_="" ns3:_="">
    <xsd:import namespace="16cccf87-4c18-4fc1-bb18-31b3485ec9c0"/>
    <xsd:import namespace="76584b67-a7e9-4a55-be01-8955a44b6e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ccf87-4c18-4fc1-bb18-31b3485ec9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b67-a7e9-4a55-be01-8955a44b6ed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C5A9E2-940E-4A17-83BD-C009AFEEFD80}"/>
</file>

<file path=customXml/itemProps2.xml><?xml version="1.0" encoding="utf-8"?>
<ds:datastoreItem xmlns:ds="http://schemas.openxmlformats.org/officeDocument/2006/customXml" ds:itemID="{B68D7E05-D642-4901-96CD-ED0C8C7F2378}"/>
</file>

<file path=customXml/itemProps3.xml><?xml version="1.0" encoding="utf-8"?>
<ds:datastoreItem xmlns:ds="http://schemas.openxmlformats.org/officeDocument/2006/customXml" ds:itemID="{2DCF5D2B-3932-462E-9C09-F84599A3287B}"/>
</file>

<file path=customXml/itemProps4.xml><?xml version="1.0" encoding="utf-8"?>
<ds:datastoreItem xmlns:ds="http://schemas.openxmlformats.org/officeDocument/2006/customXml" ds:itemID="{F4A1A1BA-48ED-4605-A0B0-E4FF532EA512}"/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246</Words>
  <Application>Microsoft Office PowerPoint</Application>
  <PresentationFormat>Grand écran</PresentationFormat>
  <Paragraphs>56</Paragraphs>
  <Slides>9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Lucida Grande</vt:lpstr>
      <vt:lpstr>pp_etat_fribourg_en_bas</vt:lpstr>
      <vt:lpstr>think-cell Slide</vt:lpstr>
      <vt:lpstr>Présentation PowerPoint</vt:lpstr>
      <vt:lpstr>Information an den Projektleiter (Folie soll vor der Präsentation gelöscht werden)</vt:lpstr>
      <vt:lpstr>Agenda —</vt:lpstr>
      <vt:lpstr>Kontext —</vt:lpstr>
      <vt:lpstr>Projektziele —</vt:lpstr>
      <vt:lpstr>Prozess und Ergebnisse —</vt:lpstr>
      <vt:lpstr>Partner und Budget —</vt:lpstr>
      <vt:lpstr>Auswirkungen und Bewertung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32</cp:revision>
  <cp:lastPrinted>2010-03-18T08:00:30Z</cp:lastPrinted>
  <dcterms:created xsi:type="dcterms:W3CDTF">2021-02-02T14:31:30Z</dcterms:created>
  <dcterms:modified xsi:type="dcterms:W3CDTF">2021-05-27T15:06:14Z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0x010100578EA5D2B7BA2A45B07D517F9E3CE4B9</vt:lpwstr>
  </property>
  <property fmtid="{D5CDD505-2E9C-101B-9397-08002B2CF9AE}" pid="3" name="_dlc_DocIdItemGuid">
    <vt:lpwstr>b18a0db7-9fa6-41d0-ae1b-5419dc469562</vt:lpwstr>
  </property>
</Properties>
</file>