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notesSlides/notesSlide1.xml" ContentType="application/vnd.openxmlformats-officedocument.presentationml.notesSlide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notesSlides/notesSlide2.xml" ContentType="application/vnd.openxmlformats-officedocument.presentationml.notesSlide+xml"/>
  <Override PartName="/ppt/tags/tag124.xml" ContentType="application/vnd.openxmlformats-officedocument.presentationml.tags+xml"/>
  <Override PartName="/ppt/notesSlides/notesSlide3.xml" ContentType="application/vnd.openxmlformats-officedocument.presentationml.notesSlide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notesSlides/notesSlide4.xml" ContentType="application/vnd.openxmlformats-officedocument.presentationml.notesSlide+xml"/>
  <Override PartName="/ppt/tags/tag127.xml" ContentType="application/vnd.openxmlformats-officedocument.presentationml.tags+xml"/>
  <Override PartName="/ppt/notesSlides/notesSlide5.xml" ContentType="application/vnd.openxmlformats-officedocument.presentationml.notesSlide+xml"/>
  <Override PartName="/ppt/tags/tag128.xml" ContentType="application/vnd.openxmlformats-officedocument.presentationml.tags+xml"/>
  <Override PartName="/ppt/notesSlides/notesSlide6.xml" ContentType="application/vnd.openxmlformats-officedocument.presentationml.notesSlide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262" r:id="rId6"/>
    <p:sldId id="321" r:id="rId7"/>
    <p:sldId id="305" r:id="rId8"/>
    <p:sldId id="325" r:id="rId9"/>
    <p:sldId id="323" r:id="rId10"/>
    <p:sldId id="316" r:id="rId11"/>
    <p:sldId id="324" r:id="rId12"/>
    <p:sldId id="320" r:id="rId13"/>
  </p:sldIdLst>
  <p:sldSz cx="12192000" cy="6858000"/>
  <p:notesSz cx="6858000" cy="9144000"/>
  <p:custDataLst>
    <p:tags r:id="rId16"/>
  </p:custDataLst>
  <p:defaultTextStyle>
    <a:defPPr>
      <a:defRPr lang="de-DE"/>
    </a:defPPr>
    <a:lvl1pPr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" userDrawn="1">
          <p15:clr>
            <a:srgbClr val="A4A3A4"/>
          </p15:clr>
        </p15:guide>
        <p15:guide id="2" orient="horz" pos="4110" userDrawn="1">
          <p15:clr>
            <a:srgbClr val="A4A3A4"/>
          </p15:clr>
        </p15:guide>
        <p15:guide id="3" orient="horz" pos="442" userDrawn="1">
          <p15:clr>
            <a:srgbClr val="A4A3A4"/>
          </p15:clr>
        </p15:guide>
        <p15:guide id="4" orient="horz" pos="1026" userDrawn="1">
          <p15:clr>
            <a:srgbClr val="A4A3A4"/>
          </p15:clr>
        </p15:guide>
        <p15:guide id="5" pos="7319" userDrawn="1">
          <p15:clr>
            <a:srgbClr val="A4A3A4"/>
          </p15:clr>
        </p15:guide>
        <p15:guide id="6" pos="39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DB"/>
    <a:srgbClr val="0A74F4"/>
    <a:srgbClr val="002C77"/>
    <a:srgbClr val="333333"/>
    <a:srgbClr val="BFDBFD"/>
    <a:srgbClr val="AED1FC"/>
    <a:srgbClr val="A3CBFB"/>
    <a:srgbClr val="889FD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40" autoAdjust="0"/>
    <p:restoredTop sz="91781" autoAdjust="0"/>
  </p:normalViewPr>
  <p:slideViewPr>
    <p:cSldViewPr snapToObjects="1" showGuides="1">
      <p:cViewPr varScale="1">
        <p:scale>
          <a:sx n="70" d="100"/>
          <a:sy n="70" d="100"/>
        </p:scale>
        <p:origin x="53" y="259"/>
      </p:cViewPr>
      <p:guideLst>
        <p:guide orient="horz" pos="193"/>
        <p:guide orient="horz" pos="4110"/>
        <p:guide orient="horz" pos="442"/>
        <p:guide orient="horz" pos="1026"/>
        <p:guide pos="7319"/>
        <p:guide pos="3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313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0" Type="http://schemas.openxmlformats.org/officeDocument/2006/relationships/tableStyles" Target="tableStyles.xml"/><Relationship Id="rId16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951D708-58E8-46F8-BEEF-281273C3A9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B432744-88D4-40C8-B231-D1FB6CA910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19AD6-007D-4130-A35E-1F8B30CD8562}" type="datetimeFigureOut">
              <a:rPr lang="fr-CH" smtClean="0"/>
              <a:t>23.06.2021</a:t>
            </a:fld>
            <a:endParaRPr lang="fr-CH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24A8ADD-B12E-4C6E-86B9-03B665389B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14FF542-F62A-4F45-8F98-1D0B58BD5B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CB01F-727C-4EB0-9DCD-FCC2C3D035A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23870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032694F-FD2E-45AC-9D43-536C462D8729}" type="datetime1">
              <a:rPr lang="fr-CH" smtClean="0"/>
              <a:pPr/>
              <a:t>23.06.2021</a:t>
            </a:fld>
            <a:endParaRPr lang="fr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CH"/>
              <a:t>Textmasterformate durch Klicken bearbeiten</a:t>
            </a:r>
          </a:p>
          <a:p>
            <a:pPr lvl="1"/>
            <a:r>
              <a:rPr lang="fr-CH"/>
              <a:t>Zweite Ebene</a:t>
            </a:r>
          </a:p>
          <a:p>
            <a:pPr lvl="2"/>
            <a:r>
              <a:rPr lang="fr-CH"/>
              <a:t>Dritte Ebene</a:t>
            </a:r>
          </a:p>
          <a:p>
            <a:pPr lvl="3"/>
            <a:r>
              <a:rPr lang="fr-CH"/>
              <a:t>Vierte Ebene</a:t>
            </a:r>
          </a:p>
          <a:p>
            <a:pPr lvl="4"/>
            <a:r>
              <a:rPr lang="fr-CH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1870A02-3A71-4083-BCC0-4D14A98E74AD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H" dirty="0"/>
          </a:p>
        </p:txBody>
      </p:sp>
      <p:sp>
        <p:nvSpPr>
          <p:cNvPr id="1024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049294-DB17-4029-A513-C1869F63CAA3}" type="slidenum">
              <a:rPr lang="fr-CH" smtClean="0"/>
              <a:pPr/>
              <a:t>1</a:t>
            </a:fld>
            <a:endParaRPr lang="fr-CH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3</a:t>
            </a:fld>
            <a:endParaRPr lang="fr-CH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4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360841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5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323420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6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749503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7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372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8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1459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png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5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openxmlformats.org/officeDocument/2006/relationships/tags" Target="../tags/tag70.xml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12" Type="http://schemas.openxmlformats.org/officeDocument/2006/relationships/tags" Target="../tags/tag69.xml"/><Relationship Id="rId17" Type="http://schemas.openxmlformats.org/officeDocument/2006/relationships/oleObject" Target="../embeddings/oleObject13.bin"/><Relationship Id="rId2" Type="http://schemas.openxmlformats.org/officeDocument/2006/relationships/tags" Target="../tags/tag59.xml"/><Relationship Id="rId16" Type="http://schemas.openxmlformats.org/officeDocument/2006/relationships/slideMaster" Target="../slideMasters/slideMaster1.xml"/><Relationship Id="rId1" Type="http://schemas.openxmlformats.org/officeDocument/2006/relationships/vmlDrawing" Target="../drawings/vmlDrawing13.vml"/><Relationship Id="rId6" Type="http://schemas.openxmlformats.org/officeDocument/2006/relationships/tags" Target="../tags/tag63.xml"/><Relationship Id="rId11" Type="http://schemas.openxmlformats.org/officeDocument/2006/relationships/tags" Target="../tags/tag68.xml"/><Relationship Id="rId5" Type="http://schemas.openxmlformats.org/officeDocument/2006/relationships/tags" Target="../tags/tag62.xml"/><Relationship Id="rId15" Type="http://schemas.openxmlformats.org/officeDocument/2006/relationships/tags" Target="../tags/tag72.xml"/><Relationship Id="rId10" Type="http://schemas.openxmlformats.org/officeDocument/2006/relationships/tags" Target="../tags/tag67.xml"/><Relationship Id="rId4" Type="http://schemas.openxmlformats.org/officeDocument/2006/relationships/tags" Target="../tags/tag61.xml"/><Relationship Id="rId9" Type="http://schemas.openxmlformats.org/officeDocument/2006/relationships/tags" Target="../tags/tag66.xml"/><Relationship Id="rId14" Type="http://schemas.openxmlformats.org/officeDocument/2006/relationships/tags" Target="../tags/tag7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13" Type="http://schemas.openxmlformats.org/officeDocument/2006/relationships/tags" Target="../tags/tag84.xml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12" Type="http://schemas.openxmlformats.org/officeDocument/2006/relationships/tags" Target="../tags/tag83.xml"/><Relationship Id="rId2" Type="http://schemas.openxmlformats.org/officeDocument/2006/relationships/tags" Target="../tags/tag73.xml"/><Relationship Id="rId1" Type="http://schemas.openxmlformats.org/officeDocument/2006/relationships/vmlDrawing" Target="../drawings/vmlDrawing14.vml"/><Relationship Id="rId6" Type="http://schemas.openxmlformats.org/officeDocument/2006/relationships/tags" Target="../tags/tag77.xml"/><Relationship Id="rId11" Type="http://schemas.openxmlformats.org/officeDocument/2006/relationships/tags" Target="../tags/tag82.xml"/><Relationship Id="rId5" Type="http://schemas.openxmlformats.org/officeDocument/2006/relationships/tags" Target="../tags/tag76.xml"/><Relationship Id="rId15" Type="http://schemas.openxmlformats.org/officeDocument/2006/relationships/oleObject" Target="../embeddings/oleObject14.bin"/><Relationship Id="rId10" Type="http://schemas.openxmlformats.org/officeDocument/2006/relationships/tags" Target="../tags/tag81.xml"/><Relationship Id="rId4" Type="http://schemas.openxmlformats.org/officeDocument/2006/relationships/tags" Target="../tags/tag75.xml"/><Relationship Id="rId9" Type="http://schemas.openxmlformats.org/officeDocument/2006/relationships/tags" Target="../tags/tag80.xml"/><Relationship Id="rId1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13" Type="http://schemas.openxmlformats.org/officeDocument/2006/relationships/oleObject" Target="../embeddings/oleObject15.bin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85.xml"/><Relationship Id="rId1" Type="http://schemas.openxmlformats.org/officeDocument/2006/relationships/vmlDrawing" Target="../drawings/vmlDrawing15.vml"/><Relationship Id="rId6" Type="http://schemas.openxmlformats.org/officeDocument/2006/relationships/tags" Target="../tags/tag89.xml"/><Relationship Id="rId11" Type="http://schemas.openxmlformats.org/officeDocument/2006/relationships/tags" Target="../tags/tag94.xml"/><Relationship Id="rId5" Type="http://schemas.openxmlformats.org/officeDocument/2006/relationships/tags" Target="../tags/tag88.xml"/><Relationship Id="rId10" Type="http://schemas.openxmlformats.org/officeDocument/2006/relationships/tags" Target="../tags/tag93.xml"/><Relationship Id="rId4" Type="http://schemas.openxmlformats.org/officeDocument/2006/relationships/tags" Target="../tags/tag87.xml"/><Relationship Id="rId9" Type="http://schemas.openxmlformats.org/officeDocument/2006/relationships/tags" Target="../tags/tag92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101.xml"/><Relationship Id="rId3" Type="http://schemas.openxmlformats.org/officeDocument/2006/relationships/tags" Target="../tags/tag96.xml"/><Relationship Id="rId7" Type="http://schemas.openxmlformats.org/officeDocument/2006/relationships/tags" Target="../tags/tag100.xml"/><Relationship Id="rId2" Type="http://schemas.openxmlformats.org/officeDocument/2006/relationships/tags" Target="../tags/tag95.xml"/><Relationship Id="rId1" Type="http://schemas.openxmlformats.org/officeDocument/2006/relationships/vmlDrawing" Target="../drawings/vmlDrawing16.vml"/><Relationship Id="rId6" Type="http://schemas.openxmlformats.org/officeDocument/2006/relationships/tags" Target="../tags/tag99.xml"/><Relationship Id="rId11" Type="http://schemas.openxmlformats.org/officeDocument/2006/relationships/oleObject" Target="../embeddings/oleObject16.bin"/><Relationship Id="rId5" Type="http://schemas.openxmlformats.org/officeDocument/2006/relationships/tags" Target="../tags/tag9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97.xml"/><Relationship Id="rId9" Type="http://schemas.openxmlformats.org/officeDocument/2006/relationships/tags" Target="../tags/tag102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04.xml"/><Relationship Id="rId7" Type="http://schemas.openxmlformats.org/officeDocument/2006/relationships/tags" Target="../tags/tag108.xml"/><Relationship Id="rId2" Type="http://schemas.openxmlformats.org/officeDocument/2006/relationships/tags" Target="../tags/tag103.xml"/><Relationship Id="rId1" Type="http://schemas.openxmlformats.org/officeDocument/2006/relationships/vmlDrawing" Target="../drawings/vmlDrawing17.vml"/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9" Type="http://schemas.openxmlformats.org/officeDocument/2006/relationships/oleObject" Target="../embeddings/oleObject17.bin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tags" Target="../tags/tag119.xml"/><Relationship Id="rId2" Type="http://schemas.openxmlformats.org/officeDocument/2006/relationships/tags" Target="../tags/tag109.xml"/><Relationship Id="rId1" Type="http://schemas.openxmlformats.org/officeDocument/2006/relationships/vmlDrawing" Target="../drawings/vmlDrawing18.vml"/><Relationship Id="rId6" Type="http://schemas.openxmlformats.org/officeDocument/2006/relationships/tags" Target="../tags/tag113.xml"/><Relationship Id="rId11" Type="http://schemas.openxmlformats.org/officeDocument/2006/relationships/tags" Target="../tags/tag118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Relationship Id="rId14" Type="http://schemas.openxmlformats.org/officeDocument/2006/relationships/oleObject" Target="../embeddings/oleObject18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2" Type="http://schemas.openxmlformats.org/officeDocument/2006/relationships/tags" Target="../tags/tag15.xml"/><Relationship Id="rId1" Type="http://schemas.openxmlformats.org/officeDocument/2006/relationships/vmlDrawing" Target="../drawings/vmlDrawing7.v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9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2" Type="http://schemas.openxmlformats.org/officeDocument/2006/relationships/tags" Target="../tags/tag21.xml"/><Relationship Id="rId1" Type="http://schemas.openxmlformats.org/officeDocument/2006/relationships/vmlDrawing" Target="../drawings/vmlDrawing8.v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9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tags" Target="../tags/tag38.xml"/><Relationship Id="rId18" Type="http://schemas.openxmlformats.org/officeDocument/2006/relationships/tags" Target="../tags/tag43.xml"/><Relationship Id="rId3" Type="http://schemas.openxmlformats.org/officeDocument/2006/relationships/tags" Target="../tags/tag28.xml"/><Relationship Id="rId21" Type="http://schemas.openxmlformats.org/officeDocument/2006/relationships/tags" Target="../tags/tag46.xml"/><Relationship Id="rId7" Type="http://schemas.openxmlformats.org/officeDocument/2006/relationships/tags" Target="../tags/tag32.xml"/><Relationship Id="rId12" Type="http://schemas.openxmlformats.org/officeDocument/2006/relationships/tags" Target="../tags/tag37.xml"/><Relationship Id="rId17" Type="http://schemas.openxmlformats.org/officeDocument/2006/relationships/tags" Target="../tags/tag42.xml"/><Relationship Id="rId25" Type="http://schemas.openxmlformats.org/officeDocument/2006/relationships/oleObject" Target="../embeddings/oleObject9.bin"/><Relationship Id="rId2" Type="http://schemas.openxmlformats.org/officeDocument/2006/relationships/tags" Target="../tags/tag27.xml"/><Relationship Id="rId16" Type="http://schemas.openxmlformats.org/officeDocument/2006/relationships/tags" Target="../tags/tag41.xml"/><Relationship Id="rId20" Type="http://schemas.openxmlformats.org/officeDocument/2006/relationships/tags" Target="../tags/tag45.xml"/><Relationship Id="rId1" Type="http://schemas.openxmlformats.org/officeDocument/2006/relationships/vmlDrawing" Target="../drawings/vmlDrawing9.vml"/><Relationship Id="rId6" Type="http://schemas.openxmlformats.org/officeDocument/2006/relationships/tags" Target="../tags/tag31.xml"/><Relationship Id="rId11" Type="http://schemas.openxmlformats.org/officeDocument/2006/relationships/tags" Target="../tags/tag36.xml"/><Relationship Id="rId24" Type="http://schemas.openxmlformats.org/officeDocument/2006/relationships/slideMaster" Target="../slideMasters/slideMaster1.xml"/><Relationship Id="rId5" Type="http://schemas.openxmlformats.org/officeDocument/2006/relationships/tags" Target="../tags/tag30.xml"/><Relationship Id="rId15" Type="http://schemas.openxmlformats.org/officeDocument/2006/relationships/tags" Target="../tags/tag40.xml"/><Relationship Id="rId23" Type="http://schemas.openxmlformats.org/officeDocument/2006/relationships/tags" Target="../tags/tag48.xml"/><Relationship Id="rId10" Type="http://schemas.openxmlformats.org/officeDocument/2006/relationships/tags" Target="../tags/tag35.xml"/><Relationship Id="rId19" Type="http://schemas.openxmlformats.org/officeDocument/2006/relationships/tags" Target="../tags/tag44.xml"/><Relationship Id="rId4" Type="http://schemas.openxmlformats.org/officeDocument/2006/relationships/tags" Target="../tags/tag29.xml"/><Relationship Id="rId9" Type="http://schemas.openxmlformats.org/officeDocument/2006/relationships/tags" Target="../tags/tag34.xml"/><Relationship Id="rId14" Type="http://schemas.openxmlformats.org/officeDocument/2006/relationships/tags" Target="../tags/tag39.xml"/><Relationship Id="rId22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oleObject" Target="../embeddings/oleObject10.bin"/><Relationship Id="rId2" Type="http://schemas.openxmlformats.org/officeDocument/2006/relationships/tags" Target="../tags/tag49.xml"/><Relationship Id="rId1" Type="http://schemas.openxmlformats.org/officeDocument/2006/relationships/vmlDrawing" Target="../drawings/vmlDrawing10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1" name="Objekt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7" name="Text Placeholder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07485" y="3564000"/>
            <a:ext cx="11053233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fr-CH" dirty="0"/>
              <a:t>Cliquer pour insérer un sous-titre</a:t>
            </a:r>
          </a:p>
        </p:txBody>
      </p:sp>
      <p:cxnSp>
        <p:nvCxnSpPr>
          <p:cNvPr id="8" name="Straight Connector 7"/>
          <p:cNvCxnSpPr/>
          <p:nvPr userDrawn="1">
            <p:custDataLst>
              <p:tags r:id="rId3"/>
            </p:custDataLst>
          </p:nvPr>
        </p:nvCxnSpPr>
        <p:spPr>
          <a:xfrm>
            <a:off x="600000" y="1263600"/>
            <a:ext cx="10992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logo_fr.jp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24001" y="417600"/>
            <a:ext cx="1727584" cy="594000"/>
          </a:xfrm>
          <a:prstGeom prst="rect">
            <a:avLst/>
          </a:prstGeom>
        </p:spPr>
      </p:pic>
      <p:pic>
        <p:nvPicPr>
          <p:cNvPr id="7" name="Image 6" descr="https://www.innosquare.com/media/1139/logo_npr_f_black_horizontal_screen.png">
            <a:extLst>
              <a:ext uri="{FF2B5EF4-FFF2-40B4-BE49-F238E27FC236}">
                <a16:creationId xmlns:a16="http://schemas.microsoft.com/office/drawing/2014/main" id="{DD0C38E5-DAF3-4194-A93C-C209A5E56D6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389467"/>
            <a:ext cx="1263390" cy="7241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5065205-618F-4284-B0E6-F3ECF85EE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609599" y="1766400"/>
            <a:ext cx="10989735" cy="307777"/>
          </a:xfrm>
        </p:spPr>
        <p:txBody>
          <a:bodyPr/>
          <a:lstStyle/>
          <a:p>
            <a:r>
              <a:rPr lang="fr-FR" dirty="0"/>
              <a:t>Cliquez sur l'icône pour ajouter une image</a:t>
            </a:r>
            <a:endParaRPr lang="fr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2407921"/>
            <a:ext cx="10989733" cy="1846659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kt 26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think-cell Slide" r:id="rId17" imgW="0" imgH="0" progId="">
                  <p:embed/>
                </p:oleObj>
              </mc:Choice>
              <mc:Fallback>
                <p:oleObj name="think-cell Slide" r:id="rId17" imgW="0" imgH="0" progId="">
                  <p:embed/>
                  <p:pic>
                    <p:nvPicPr>
                      <p:cNvPr id="27" name="Objekt 2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76430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764301" y="3113578"/>
            <a:ext cx="1680000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5"/>
            </p:custDataLst>
          </p:nvPr>
        </p:nvSpPr>
        <p:spPr>
          <a:xfrm>
            <a:off x="270958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6"/>
            </p:custDataLst>
          </p:nvPr>
        </p:nvSpPr>
        <p:spPr>
          <a:xfrm>
            <a:off x="2709581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7"/>
            </p:custDataLst>
          </p:nvPr>
        </p:nvSpPr>
        <p:spPr>
          <a:xfrm>
            <a:off x="4484936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8"/>
            </p:custDataLst>
          </p:nvPr>
        </p:nvSpPr>
        <p:spPr>
          <a:xfrm>
            <a:off x="4484936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9"/>
            </p:custDataLst>
          </p:nvPr>
        </p:nvSpPr>
        <p:spPr>
          <a:xfrm>
            <a:off x="626029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10"/>
            </p:custDataLst>
          </p:nvPr>
        </p:nvSpPr>
        <p:spPr>
          <a:xfrm>
            <a:off x="6260291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11"/>
            </p:custDataLst>
          </p:nvPr>
        </p:nvSpPr>
        <p:spPr>
          <a:xfrm>
            <a:off x="8035644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12"/>
            </p:custDataLst>
          </p:nvPr>
        </p:nvSpPr>
        <p:spPr>
          <a:xfrm>
            <a:off x="8035644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3"/>
            </p:custDataLst>
          </p:nvPr>
        </p:nvSpPr>
        <p:spPr>
          <a:xfrm>
            <a:off x="9810997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4"/>
            </p:custDataLst>
          </p:nvPr>
        </p:nvSpPr>
        <p:spPr>
          <a:xfrm>
            <a:off x="9810997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 hasCustomPrompt="1"/>
            <p:custDataLst>
              <p:tags r:id="rId15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kt 3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think-cell Slide" r:id="rId15" imgW="0" imgH="0" progId="">
                  <p:embed/>
                </p:oleObj>
              </mc:Choice>
              <mc:Fallback>
                <p:oleObj name="think-cell Slide" r:id="rId15" imgW="0" imgH="0" progId="">
                  <p:embed/>
                  <p:pic>
                    <p:nvPicPr>
                      <p:cNvPr id="31" name="Objekt 3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2" y="3113577"/>
            <a:ext cx="2025649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3076315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5"/>
            </p:custDataLst>
          </p:nvPr>
        </p:nvSpPr>
        <p:spPr>
          <a:xfrm>
            <a:off x="3076315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5239092" y="2373244"/>
            <a:ext cx="192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7"/>
            </p:custDataLst>
          </p:nvPr>
        </p:nvSpPr>
        <p:spPr>
          <a:xfrm>
            <a:off x="5239092" y="3113578"/>
            <a:ext cx="192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7305869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9"/>
            </p:custDataLst>
          </p:nvPr>
        </p:nvSpPr>
        <p:spPr>
          <a:xfrm>
            <a:off x="7305869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0"/>
            </p:custDataLst>
          </p:nvPr>
        </p:nvSpPr>
        <p:spPr>
          <a:xfrm>
            <a:off x="9468648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1"/>
            </p:custDataLst>
          </p:nvPr>
        </p:nvSpPr>
        <p:spPr>
          <a:xfrm>
            <a:off x="9468648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itel 1"/>
          <p:cNvSpPr>
            <a:spLocks noGrp="1"/>
          </p:cNvSpPr>
          <p:nvPr>
            <p:ph type="title" hasCustomPrompt="1"/>
            <p:custDataLst>
              <p:tags r:id="rId1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kt 27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think-cell Slide" r:id="rId13" imgW="0" imgH="0" progId="">
                  <p:embed/>
                </p:oleObj>
              </mc:Choice>
              <mc:Fallback>
                <p:oleObj name="think-cell Slide" r:id="rId13" imgW="0" imgH="0" progId="">
                  <p:embed/>
                  <p:pic>
                    <p:nvPicPr>
                      <p:cNvPr id="28" name="Objekt 2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764301" y="3113577"/>
            <a:ext cx="2496000" cy="923330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3"/>
            </p:custDataLst>
          </p:nvPr>
        </p:nvSpPr>
        <p:spPr>
          <a:xfrm>
            <a:off x="3577600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4"/>
            </p:custDataLst>
          </p:nvPr>
        </p:nvSpPr>
        <p:spPr>
          <a:xfrm>
            <a:off x="6245659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8913717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 hasCustomPrompt="1"/>
            <p:custDataLst>
              <p:tags r:id="rId6"/>
            </p:custDataLst>
          </p:nvPr>
        </p:nvSpPr>
        <p:spPr>
          <a:xfrm>
            <a:off x="764301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3577600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6245659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8913717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kt 16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think-cell Slide" r:id="rId11" imgW="0" imgH="0" progId="">
                  <p:embed/>
                </p:oleObj>
              </mc:Choice>
              <mc:Fallback>
                <p:oleObj name="think-cell Slide" r:id="rId11" imgW="0" imgH="0" progId="">
                  <p:embed/>
                  <p:pic>
                    <p:nvPicPr>
                      <p:cNvPr id="17" name="Objekt 1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1" y="3113577"/>
            <a:ext cx="3456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4"/>
            </p:custDataLst>
          </p:nvPr>
        </p:nvSpPr>
        <p:spPr>
          <a:xfrm>
            <a:off x="4511172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5"/>
            </p:custDataLst>
          </p:nvPr>
        </p:nvSpPr>
        <p:spPr>
          <a:xfrm>
            <a:off x="4511172" y="3113578"/>
            <a:ext cx="345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6"/>
            </p:custDataLst>
          </p:nvPr>
        </p:nvSpPr>
        <p:spPr>
          <a:xfrm>
            <a:off x="8062939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7"/>
            </p:custDataLst>
          </p:nvPr>
        </p:nvSpPr>
        <p:spPr>
          <a:xfrm>
            <a:off x="8062939" y="3113578"/>
            <a:ext cx="345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 hasCustomPrompt="1"/>
            <p:custDataLst>
              <p:tags r:id="rId9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537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1" y="3113578"/>
            <a:ext cx="5376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4"/>
            </p:custDataLst>
          </p:nvPr>
        </p:nvSpPr>
        <p:spPr>
          <a:xfrm>
            <a:off x="6286502" y="2373244"/>
            <a:ext cx="5147733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6286502" y="3113578"/>
            <a:ext cx="5147733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7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think-cell Slide" r:id="rId14" imgW="0" imgH="0" progId="">
                  <p:embed/>
                </p:oleObj>
              </mc:Choice>
              <mc:Fallback>
                <p:oleObj name="think-cell Slide" r:id="rId14" imgW="0" imgH="0" progId="">
                  <p:embed/>
                  <p:pic>
                    <p:nvPicPr>
                      <p:cNvPr id="44" name="Objekt 4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609600" y="2126401"/>
            <a:ext cx="3181349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609599" y="2492376"/>
            <a:ext cx="3181351" cy="492443"/>
          </a:xfrm>
        </p:spPr>
        <p:txBody>
          <a:bodyPr wrap="square">
            <a:spAutoFit/>
          </a:bodyPr>
          <a:lstStyle>
            <a:lvl1pPr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4"/>
            </p:custDataLst>
          </p:nvPr>
        </p:nvSpPr>
        <p:spPr>
          <a:xfrm>
            <a:off x="3953935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5"/>
            </p:custDataLst>
          </p:nvPr>
        </p:nvSpPr>
        <p:spPr>
          <a:xfrm>
            <a:off x="3953934" y="1766400"/>
            <a:ext cx="3094573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6"/>
            </p:custDataLst>
          </p:nvPr>
        </p:nvSpPr>
        <p:spPr>
          <a:xfrm>
            <a:off x="5228168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6498168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7776635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9048752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0"/>
            </p:custDataLst>
          </p:nvPr>
        </p:nvSpPr>
        <p:spPr>
          <a:xfrm>
            <a:off x="10327216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 hasCustomPrompt="1"/>
            <p:custDataLst>
              <p:tags r:id="rId12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9600" y="1327201"/>
            <a:ext cx="10989733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marL="358775" lvl="0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Cliquez pour modifier les styles du texte du masque</a:t>
            </a:r>
          </a:p>
          <a:p>
            <a:pPr marL="358775" lvl="1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Deuxième niveau</a:t>
            </a:r>
          </a:p>
          <a:p>
            <a:pPr marL="358775" lvl="2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Troisième niveau</a:t>
            </a:r>
          </a:p>
          <a:p>
            <a:pPr marL="358775" lvl="3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Quatrième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609600" y="1767142"/>
            <a:ext cx="10989733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609600" y="13278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CDDD05F-6F63-41B7-AAC6-E59A08452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1477328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ligne 2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2266801"/>
            <a:ext cx="10989733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8240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24" name="Objekt 2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6756399" y="1858224"/>
            <a:ext cx="4842935" cy="307777"/>
          </a:xfrm>
        </p:spPr>
        <p:txBody>
          <a:bodyPr wrap="square">
            <a:spAutoFit/>
          </a:bodyPr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 hasCustomPrompt="1"/>
            <p:custDataLst>
              <p:tags r:id="rId5"/>
            </p:custDataLst>
          </p:nvPr>
        </p:nvSpPr>
        <p:spPr>
          <a:xfrm>
            <a:off x="609600" y="1858224"/>
            <a:ext cx="48432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  <p:custDataLst>
              <p:tags r:id="rId6"/>
            </p:custDataLst>
          </p:nvPr>
        </p:nvSpPr>
        <p:spPr>
          <a:xfrm>
            <a:off x="609600" y="2221364"/>
            <a:ext cx="484320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  <p:custDataLst>
              <p:tags r:id="rId7"/>
            </p:custDataLst>
          </p:nvPr>
        </p:nvSpPr>
        <p:spPr>
          <a:xfrm>
            <a:off x="6756399" y="2221364"/>
            <a:ext cx="4842935" cy="215443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948978"/>
          </a:xfrm>
        </p:spPr>
        <p:txBody>
          <a:bodyPr/>
          <a:lstStyle/>
          <a:p>
            <a:r>
              <a:rPr lang="fr-CH" dirty="0" err="1"/>
              <a:t>Titelmasterformat</a:t>
            </a:r>
            <a:r>
              <a:rPr lang="fr-CH" dirty="0"/>
              <a:t> </a:t>
            </a:r>
            <a:r>
              <a:rPr lang="fr-CH" dirty="0" err="1"/>
              <a:t>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 hasCustomPrompt="1"/>
            <p:custDataLst>
              <p:tags r:id="rId3"/>
            </p:custDataLst>
          </p:nvPr>
        </p:nvSpPr>
        <p:spPr>
          <a:xfrm>
            <a:off x="609600" y="1328400"/>
            <a:ext cx="10937664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609600" y="1857601"/>
            <a:ext cx="490728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  <p:custDataLst>
              <p:tags r:id="rId5"/>
            </p:custDataLst>
          </p:nvPr>
        </p:nvSpPr>
        <p:spPr>
          <a:xfrm>
            <a:off x="609600" y="2297400"/>
            <a:ext cx="490728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6639984" y="1857601"/>
            <a:ext cx="490728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  <p:custDataLst>
              <p:tags r:id="rId7"/>
            </p:custDataLst>
          </p:nvPr>
        </p:nvSpPr>
        <p:spPr>
          <a:xfrm>
            <a:off x="6639984" y="2297400"/>
            <a:ext cx="490728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Objekt 7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think-cell Slide" r:id="rId25" imgW="0" imgH="0" progId="">
                  <p:embed/>
                </p:oleObj>
              </mc:Choice>
              <mc:Fallback>
                <p:oleObj name="think-cell Slide" r:id="rId25" imgW="0" imgH="0" progId="">
                  <p:embed/>
                  <p:pic>
                    <p:nvPicPr>
                      <p:cNvPr id="72" name="Objekt 7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1" cy="951970"/>
          </a:xfrm>
        </p:spPr>
        <p:txBody>
          <a:bodyPr/>
          <a:lstStyle/>
          <a:p>
            <a:r>
              <a:rPr lang="fr-CH" dirty="0"/>
              <a:t>Titelmasterformat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609600" y="1860001"/>
            <a:ext cx="21336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3024717" y="1860001"/>
            <a:ext cx="2136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 hasCustomPrompt="1"/>
            <p:custDataLst>
              <p:tags r:id="rId5"/>
            </p:custDataLst>
          </p:nvPr>
        </p:nvSpPr>
        <p:spPr>
          <a:xfrm>
            <a:off x="5441950" y="1860001"/>
            <a:ext cx="372956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 hasCustomPrompt="1"/>
            <p:custDataLst>
              <p:tags r:id="rId6"/>
            </p:custDataLst>
          </p:nvPr>
        </p:nvSpPr>
        <p:spPr>
          <a:xfrm>
            <a:off x="9429750" y="1860001"/>
            <a:ext cx="2169583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  <p:custDataLst>
              <p:tags r:id="rId7"/>
            </p:custDataLst>
          </p:nvPr>
        </p:nvSpPr>
        <p:spPr>
          <a:xfrm>
            <a:off x="668866" y="2373323"/>
            <a:ext cx="2135487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  <p:custDataLst>
              <p:tags r:id="rId8"/>
            </p:custDataLst>
          </p:nvPr>
        </p:nvSpPr>
        <p:spPr>
          <a:xfrm>
            <a:off x="3024717" y="237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  <p:custDataLst>
              <p:tags r:id="rId9"/>
            </p:custDataLst>
          </p:nvPr>
        </p:nvSpPr>
        <p:spPr>
          <a:xfrm>
            <a:off x="5441950" y="237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  <p:custDataLst>
              <p:tags r:id="rId10"/>
            </p:custDataLst>
          </p:nvPr>
        </p:nvSpPr>
        <p:spPr>
          <a:xfrm>
            <a:off x="9480531" y="237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  <p:custDataLst>
              <p:tags r:id="rId11"/>
            </p:custDataLst>
          </p:nvPr>
        </p:nvSpPr>
        <p:spPr>
          <a:xfrm>
            <a:off x="666467" y="309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  <p:custDataLst>
              <p:tags r:id="rId12"/>
            </p:custDataLst>
          </p:nvPr>
        </p:nvSpPr>
        <p:spPr>
          <a:xfrm>
            <a:off x="3024717" y="309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  <p:custDataLst>
              <p:tags r:id="rId13"/>
            </p:custDataLst>
          </p:nvPr>
        </p:nvSpPr>
        <p:spPr>
          <a:xfrm>
            <a:off x="5441950" y="309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  <p:custDataLst>
              <p:tags r:id="rId14"/>
            </p:custDataLst>
          </p:nvPr>
        </p:nvSpPr>
        <p:spPr>
          <a:xfrm>
            <a:off x="9480531" y="309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  <p:custDataLst>
              <p:tags r:id="rId15"/>
            </p:custDataLst>
          </p:nvPr>
        </p:nvSpPr>
        <p:spPr>
          <a:xfrm>
            <a:off x="668867" y="381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  <p:custDataLst>
              <p:tags r:id="rId16"/>
            </p:custDataLst>
          </p:nvPr>
        </p:nvSpPr>
        <p:spPr>
          <a:xfrm>
            <a:off x="3024717" y="381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  <p:custDataLst>
              <p:tags r:id="rId17"/>
            </p:custDataLst>
          </p:nvPr>
        </p:nvSpPr>
        <p:spPr>
          <a:xfrm>
            <a:off x="5441950" y="3813323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  <p:custDataLst>
              <p:tags r:id="rId18"/>
            </p:custDataLst>
          </p:nvPr>
        </p:nvSpPr>
        <p:spPr>
          <a:xfrm>
            <a:off x="9480531" y="381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  <p:custDataLst>
              <p:tags r:id="rId19"/>
            </p:custDataLst>
          </p:nvPr>
        </p:nvSpPr>
        <p:spPr>
          <a:xfrm>
            <a:off x="668866" y="4533323"/>
            <a:ext cx="2135487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  <p:custDataLst>
              <p:tags r:id="rId20"/>
            </p:custDataLst>
          </p:nvPr>
        </p:nvSpPr>
        <p:spPr>
          <a:xfrm>
            <a:off x="3024717" y="453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  <p:custDataLst>
              <p:tags r:id="rId21"/>
            </p:custDataLst>
          </p:nvPr>
        </p:nvSpPr>
        <p:spPr>
          <a:xfrm>
            <a:off x="5441950" y="453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 hasCustomPrompt="1"/>
            <p:custDataLst>
              <p:tags r:id="rId22"/>
            </p:custDataLst>
          </p:nvPr>
        </p:nvSpPr>
        <p:spPr>
          <a:xfrm>
            <a:off x="609599" y="1327200"/>
            <a:ext cx="10989732" cy="36933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  <p:custDataLst>
              <p:tags r:id="rId23"/>
            </p:custDataLst>
          </p:nvPr>
        </p:nvSpPr>
        <p:spPr>
          <a:xfrm>
            <a:off x="9480531" y="453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6400800" y="1327201"/>
            <a:ext cx="5200651" cy="307777"/>
          </a:xfrm>
        </p:spPr>
        <p:txBody>
          <a:bodyPr/>
          <a:lstStyle/>
          <a:p>
            <a:r>
              <a:rPr lang="fr-FR" dirty="0"/>
              <a:t>Cliquez sur l'icône pour ajouter une image</a:t>
            </a:r>
            <a:endParaRPr lang="fr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609600" y="1766400"/>
            <a:ext cx="5581651" cy="2154436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5"/>
            </p:custDataLst>
          </p:nvPr>
        </p:nvSpPr>
        <p:spPr>
          <a:xfrm>
            <a:off x="609600" y="1327200"/>
            <a:ext cx="5581651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5.xml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" name="Rectangle 1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24" imgW="0" imgH="0" progId="">
                  <p:embed/>
                </p:oleObj>
              </mc:Choice>
              <mc:Fallback>
                <p:oleObj name="think-cell Slide" r:id="rId24" imgW="0" imgH="0" progId="">
                  <p:embed/>
                  <p:pic>
                    <p:nvPicPr>
                      <p:cNvPr id="1034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 bwMode="auto">
          <a:xfrm>
            <a:off x="609600" y="306000"/>
            <a:ext cx="10989733" cy="951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Titre exemple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 bwMode="auto">
          <a:xfrm>
            <a:off x="609600" y="1371600"/>
            <a:ext cx="1098973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Texte principal</a:t>
            </a:r>
          </a:p>
          <a:p>
            <a:pPr lvl="1"/>
            <a:r>
              <a:rPr lang="fr-CH" dirty="0"/>
              <a:t>Premier niveau</a:t>
            </a:r>
          </a:p>
          <a:p>
            <a:pPr lvl="2"/>
            <a:r>
              <a:rPr lang="fr-CH" dirty="0"/>
              <a:t>Deuxième niveau</a:t>
            </a:r>
          </a:p>
          <a:p>
            <a:pPr lvl="3"/>
            <a:r>
              <a:rPr lang="fr-CH" dirty="0"/>
              <a:t>Troisième niveau</a:t>
            </a:r>
          </a:p>
          <a:p>
            <a:pPr lvl="4"/>
            <a:r>
              <a:rPr lang="fr-CH" dirty="0"/>
              <a:t>Quatrième niveau</a:t>
            </a:r>
          </a:p>
        </p:txBody>
      </p:sp>
      <p:sp>
        <p:nvSpPr>
          <p:cNvPr id="12" name="Rectangle 9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1074400" y="6309320"/>
            <a:ext cx="53551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691C44-51A5-42E3-AF9B-62E2D4E643F7}" type="slidenum">
              <a:rPr kumimoji="0" lang="fr-CH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C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4" name="Straight Connector 13"/>
          <p:cNvCxnSpPr/>
          <p:nvPr>
            <p:custDataLst>
              <p:tags r:id="rId23"/>
            </p:custDataLst>
          </p:nvPr>
        </p:nvCxnSpPr>
        <p:spPr>
          <a:xfrm>
            <a:off x="600000" y="6192000"/>
            <a:ext cx="10992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 pitchFamily="-112" charset="0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ClrTx/>
        <a:buSzPct val="100000"/>
        <a:buFont typeface="Arial"/>
        <a:buChar char="&gt;"/>
        <a:defRPr sz="2000" kern="1200" baseline="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9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Alain.Lunghi@fr.ch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20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4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21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7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8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30.xml"/><Relationship Id="rId7" Type="http://schemas.openxmlformats.org/officeDocument/2006/relationships/oleObject" Target="../embeddings/oleObject21.bin"/><Relationship Id="rId2" Type="http://schemas.openxmlformats.org/officeDocument/2006/relationships/tags" Target="../tags/tag129.xml"/><Relationship Id="rId1" Type="http://schemas.openxmlformats.org/officeDocument/2006/relationships/vmlDrawing" Target="../drawings/vmlDrawing25.v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7" name="Objekt 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itel 1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979614" y="1982093"/>
            <a:ext cx="8289925" cy="1897955"/>
          </a:xfrm>
        </p:spPr>
        <p:txBody>
          <a:bodyPr/>
          <a:lstStyle/>
          <a:p>
            <a:pPr eaLnBrk="1" hangingPunct="1"/>
            <a:r>
              <a:rPr lang="fr-CH" sz="2000" b="0" dirty="0"/>
              <a:t>Présentation des résultats du projet collaboratif</a:t>
            </a:r>
            <a:br>
              <a:rPr lang="fr-CH" dirty="0"/>
            </a:br>
            <a:r>
              <a:rPr lang="fr-CH" dirty="0"/>
              <a:t>Titre du projet</a:t>
            </a:r>
            <a:br>
              <a:rPr lang="fr-CH" dirty="0"/>
            </a:br>
            <a:r>
              <a:rPr lang="fr-CH" sz="2000" b="0" dirty="0"/>
              <a:t>Acronyme : 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9220" name="Textplatzhalter 13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979614" y="3998094"/>
            <a:ext cx="8289925" cy="1538883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fr-CH" sz="2000" dirty="0"/>
              <a:t>Séance CAPE du </a:t>
            </a:r>
            <a:r>
              <a:rPr lang="fr-CH" sz="2000" dirty="0">
                <a:highlight>
                  <a:srgbClr val="FFFF00"/>
                </a:highlight>
              </a:rPr>
              <a:t>jj mois année</a:t>
            </a:r>
          </a:p>
          <a:p>
            <a:pPr eaLnBrk="1" hangingPunct="1">
              <a:spcAft>
                <a:spcPct val="0"/>
              </a:spcAft>
            </a:pPr>
            <a:endParaRPr lang="fr-CH" sz="2000" dirty="0"/>
          </a:p>
          <a:p>
            <a:pPr eaLnBrk="1" hangingPunct="1">
              <a:spcAft>
                <a:spcPct val="0"/>
              </a:spcAft>
            </a:pPr>
            <a:endParaRPr lang="fr-CH" sz="2000" dirty="0"/>
          </a:p>
          <a:p>
            <a:pPr eaLnBrk="1" hangingPunct="1">
              <a:spcAft>
                <a:spcPct val="0"/>
              </a:spcAft>
            </a:pPr>
            <a:r>
              <a:rPr lang="fr-CH" sz="2000" dirty="0"/>
              <a:t>						</a:t>
            </a:r>
            <a:r>
              <a:rPr lang="fr-CH" sz="2000" dirty="0">
                <a:highlight>
                  <a:srgbClr val="FFFF00"/>
                </a:highlight>
              </a:rPr>
              <a:t>Prénom Nom, fonction, Haute école / Institut</a:t>
            </a:r>
            <a:br>
              <a:rPr lang="fr-CH" sz="2000" dirty="0"/>
            </a:br>
            <a:r>
              <a:rPr lang="fr-CH" sz="2000" dirty="0"/>
              <a:t>						</a:t>
            </a:r>
            <a:r>
              <a:rPr lang="fr-CH" sz="2000" dirty="0">
                <a:highlight>
                  <a:srgbClr val="FFFF00"/>
                </a:highlight>
              </a:rPr>
              <a:t>Prénom Nom, fonction, Entreprise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2163CB-F6A9-4557-A0D8-DA3E993DF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1"/>
            <a:ext cx="10989733" cy="984885"/>
          </a:xfrm>
        </p:spPr>
        <p:txBody>
          <a:bodyPr/>
          <a:lstStyle/>
          <a:p>
            <a:r>
              <a:rPr lang="fr-CH" dirty="0">
                <a:solidFill>
                  <a:srgbClr val="3673B9"/>
                </a:solidFill>
              </a:rPr>
              <a:t>Information au porteur de projet </a:t>
            </a:r>
            <a:br>
              <a:rPr lang="fr-CH" dirty="0">
                <a:solidFill>
                  <a:srgbClr val="3673B9"/>
                </a:solidFill>
              </a:rPr>
            </a:br>
            <a:r>
              <a:rPr lang="fr-CH" dirty="0">
                <a:solidFill>
                  <a:srgbClr val="3673B9"/>
                </a:solidFill>
              </a:rPr>
              <a:t>(diapo à supprimer avant présentation)</a:t>
            </a:r>
            <a:endParaRPr lang="fr-CH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315AAC-DAC1-4475-BCC8-A72E0B4738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2385" y="1844824"/>
            <a:ext cx="10989733" cy="2923877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>
                <a:solidFill>
                  <a:srgbClr val="3673B9"/>
                </a:solidFill>
              </a:rPr>
              <a:t>Vous disposez de </a:t>
            </a:r>
            <a:r>
              <a:rPr lang="fr-CH" sz="1600" b="1" dirty="0">
                <a:solidFill>
                  <a:srgbClr val="3673B9"/>
                </a:solidFill>
              </a:rPr>
              <a:t>10 minutes de présentation </a:t>
            </a:r>
            <a:r>
              <a:rPr lang="fr-CH" sz="1600" dirty="0">
                <a:solidFill>
                  <a:srgbClr val="3673B9"/>
                </a:solidFill>
              </a:rPr>
              <a:t>et 10 minutes de Questions &amp; Réponses (pas 1 minute de plus!)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>
                <a:solidFill>
                  <a:srgbClr val="3673B9"/>
                </a:solidFill>
              </a:rPr>
              <a:t>Le modèle de présentation est imposé pour assurer une meilleure gestion du temps et uniformiser l’information présentée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>
                <a:solidFill>
                  <a:srgbClr val="3673B9"/>
                </a:solidFill>
              </a:rPr>
              <a:t>Il est recommandé d’avoir la présence du porteur de projet ET d’un partenaire industriel pour la présentation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>
                <a:solidFill>
                  <a:srgbClr val="3673B9"/>
                </a:solidFill>
              </a:rPr>
              <a:t>N’oubliez pas que l’audience de la CAPE n’est pas forcément du domaine technique, il est donc important de </a:t>
            </a:r>
            <a:r>
              <a:rPr lang="fr-CH" sz="1600" b="1" dirty="0">
                <a:solidFill>
                  <a:srgbClr val="3673B9"/>
                </a:solidFill>
              </a:rPr>
              <a:t>simplifier l’information technique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>
                <a:solidFill>
                  <a:srgbClr val="3673B9"/>
                </a:solidFill>
              </a:rPr>
              <a:t>INNOSQUARE se tient à votre disposition pour vous soutenir dans la préparation de votre présentation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>
                <a:solidFill>
                  <a:srgbClr val="3673B9"/>
                </a:solidFill>
              </a:rPr>
              <a:t>La présentation sous forme PDF est à envoyer au plus tard la vielle de la CAPE à Monsieur Alain Lunghi de la PromFR (</a:t>
            </a:r>
            <a:r>
              <a:rPr lang="fr-CH" sz="1600" dirty="0">
                <a:solidFill>
                  <a:srgbClr val="3673B9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Alain.Lunghi@fr.ch</a:t>
            </a:r>
            <a:r>
              <a:rPr lang="fr-CH" sz="1600" dirty="0">
                <a:solidFill>
                  <a:srgbClr val="3673B9"/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H" sz="1600" dirty="0"/>
          </a:p>
        </p:txBody>
      </p:sp>
    </p:spTree>
    <p:extLst>
      <p:ext uri="{BB962C8B-B14F-4D97-AF65-F5344CB8AC3E}">
        <p14:creationId xmlns:p14="http://schemas.microsoft.com/office/powerpoint/2010/main" val="1338897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2" name="Rectang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H" dirty="0"/>
              <a:t>Sommaire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51203" name="Rectangle 3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225380" y="2420888"/>
            <a:ext cx="8242300" cy="1477328"/>
          </a:xfrm>
        </p:spPr>
        <p:txBody>
          <a:bodyPr/>
          <a:lstStyle/>
          <a:p>
            <a:r>
              <a:rPr lang="fr-CH" sz="2400" dirty="0"/>
              <a:t>Présentation du projet</a:t>
            </a:r>
          </a:p>
          <a:p>
            <a:r>
              <a:rPr lang="fr-CH" sz="2400" dirty="0"/>
              <a:t>Résultats </a:t>
            </a:r>
          </a:p>
          <a:p>
            <a:r>
              <a:rPr lang="fr-CH" sz="2400" dirty="0"/>
              <a:t>Valorisation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/>
              <a:t>Présentation du projet</a:t>
            </a:r>
            <a:br>
              <a:rPr lang="fr-CH" dirty="0">
                <a:solidFill>
                  <a:srgbClr val="00B0F0"/>
                </a:solidFill>
              </a:rPr>
            </a:br>
            <a:r>
              <a:rPr lang="fr-CH" dirty="0"/>
              <a:t>—</a:t>
            </a:r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9F8499DF-CB61-4020-BC7F-02C937981D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327800"/>
            <a:ext cx="10989733" cy="369332"/>
          </a:xfrm>
        </p:spPr>
        <p:txBody>
          <a:bodyPr/>
          <a:lstStyle/>
          <a:p>
            <a:r>
              <a:rPr lang="fr-CH" dirty="0"/>
              <a:t>Contexte / challenge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A75AD644-A7DE-4F20-8545-0A69CA476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233027"/>
              </p:ext>
            </p:extLst>
          </p:nvPr>
        </p:nvGraphicFramePr>
        <p:xfrm>
          <a:off x="6920184" y="4437112"/>
          <a:ext cx="4694312" cy="160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6160">
                  <a:extLst>
                    <a:ext uri="{9D8B030D-6E8A-4147-A177-3AD203B41FA5}">
                      <a16:colId xmlns:a16="http://schemas.microsoft.com/office/drawing/2014/main" val="228337334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664966737"/>
                    </a:ext>
                  </a:extLst>
                </a:gridCol>
              </a:tblGrid>
              <a:tr h="402058">
                <a:tc>
                  <a:txBody>
                    <a:bodyPr/>
                    <a:lstStyle/>
                    <a:p>
                      <a:r>
                        <a:rPr lang="fr-CH" sz="1400" b="1" dirty="0">
                          <a:solidFill>
                            <a:sysClr val="windowText" lastClr="000000"/>
                          </a:solidFill>
                        </a:rPr>
                        <a:t>Budget total du projet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sz="1400" b="1" dirty="0">
                          <a:solidFill>
                            <a:sysClr val="windowText" lastClr="000000"/>
                          </a:solidFill>
                        </a:rPr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86772807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400" dirty="0"/>
                        <a:t>Financement NPR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sz="14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4297282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400" dirty="0"/>
                        <a:t>Cash des partenaires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sz="14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95403506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400" dirty="0"/>
                        <a:t>Prestations propres des partenaires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sz="14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586534"/>
                  </a:ext>
                </a:extLst>
              </a:tr>
            </a:tbl>
          </a:graphicData>
        </a:graphic>
      </p:graphicFrame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5C23A37C-5D3A-4E0E-B419-1A49BC6FE176}"/>
              </a:ext>
            </a:extLst>
          </p:cNvPr>
          <p:cNvSpPr txBox="1">
            <a:spLocks/>
          </p:cNvSpPr>
          <p:nvPr/>
        </p:nvSpPr>
        <p:spPr bwMode="auto">
          <a:xfrm>
            <a:off x="577503" y="2932548"/>
            <a:ext cx="109897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400" b="1" kern="1200" baseline="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/>
              <a:t>Objectif principal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613F87F6-20D5-46BD-A4F9-F025F77B1C94}"/>
              </a:ext>
            </a:extLst>
          </p:cNvPr>
          <p:cNvSpPr txBox="1">
            <a:spLocks/>
          </p:cNvSpPr>
          <p:nvPr/>
        </p:nvSpPr>
        <p:spPr bwMode="auto">
          <a:xfrm>
            <a:off x="6920184" y="1327800"/>
            <a:ext cx="54864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400" b="1" kern="1200" baseline="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/>
              <a:t>Partenaires</a:t>
            </a:r>
          </a:p>
        </p:txBody>
      </p:sp>
      <p:sp>
        <p:nvSpPr>
          <p:cNvPr id="9" name="Espace réservé du texte 7">
            <a:extLst>
              <a:ext uri="{FF2B5EF4-FFF2-40B4-BE49-F238E27FC236}">
                <a16:creationId xmlns:a16="http://schemas.microsoft.com/office/drawing/2014/main" id="{B38F9A26-BAFC-4D44-899A-86861BC1B5D7}"/>
              </a:ext>
            </a:extLst>
          </p:cNvPr>
          <p:cNvSpPr txBox="1">
            <a:spLocks/>
          </p:cNvSpPr>
          <p:nvPr/>
        </p:nvSpPr>
        <p:spPr bwMode="auto">
          <a:xfrm>
            <a:off x="6920184" y="3925452"/>
            <a:ext cx="46470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400" b="1" kern="1200" baseline="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/>
              <a:t>Budget</a:t>
            </a:r>
          </a:p>
        </p:txBody>
      </p:sp>
      <p:sp>
        <p:nvSpPr>
          <p:cNvPr id="10" name="Espace réservé du texte 7">
            <a:extLst>
              <a:ext uri="{FF2B5EF4-FFF2-40B4-BE49-F238E27FC236}">
                <a16:creationId xmlns:a16="http://schemas.microsoft.com/office/drawing/2014/main" id="{05F7A088-AB83-4536-977C-BAE8B220A093}"/>
              </a:ext>
            </a:extLst>
          </p:cNvPr>
          <p:cNvSpPr txBox="1">
            <a:spLocks/>
          </p:cNvSpPr>
          <p:nvPr/>
        </p:nvSpPr>
        <p:spPr bwMode="auto">
          <a:xfrm>
            <a:off x="577504" y="5100036"/>
            <a:ext cx="109897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400" b="1" kern="1200" baseline="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/>
              <a:t>Dates début/fin de projet</a:t>
            </a:r>
          </a:p>
        </p:txBody>
      </p:sp>
    </p:spTree>
    <p:extLst>
      <p:ext uri="{BB962C8B-B14F-4D97-AF65-F5344CB8AC3E}">
        <p14:creationId xmlns:p14="http://schemas.microsoft.com/office/powerpoint/2010/main" val="4255451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/>
              <a:t>Résultats principaux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1916832"/>
            <a:ext cx="8242300" cy="692497"/>
          </a:xfrm>
        </p:spPr>
        <p:txBody>
          <a:bodyPr/>
          <a:lstStyle/>
          <a:p>
            <a:r>
              <a:rPr lang="fr-CH" dirty="0">
                <a:solidFill>
                  <a:srgbClr val="00B0F0"/>
                </a:solidFill>
              </a:rPr>
              <a:t>Citer les 2-3 principaux résultats / livrables</a:t>
            </a:r>
          </a:p>
          <a:p>
            <a:r>
              <a:rPr lang="fr-CH" dirty="0">
                <a:solidFill>
                  <a:srgbClr val="00B0F0"/>
                </a:solidFill>
              </a:rPr>
              <a:t>Illustrer avec images, photos….</a:t>
            </a:r>
          </a:p>
        </p:txBody>
      </p:sp>
      <p:sp>
        <p:nvSpPr>
          <p:cNvPr id="6" name="Espace réservé du texte 7">
            <a:extLst>
              <a:ext uri="{FF2B5EF4-FFF2-40B4-BE49-F238E27FC236}">
                <a16:creationId xmlns:a16="http://schemas.microsoft.com/office/drawing/2014/main" id="{2FA4D288-986E-4756-81E1-26B1E51379D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327800"/>
            <a:ext cx="10989733" cy="369332"/>
          </a:xfrm>
        </p:spPr>
        <p:txBody>
          <a:bodyPr/>
          <a:lstStyle/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205667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/>
              <a:t>En synthèse - Résultats et effets attendus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10989733" cy="307777"/>
          </a:xfrm>
        </p:spPr>
        <p:txBody>
          <a:bodyPr/>
          <a:lstStyle/>
          <a:p>
            <a:r>
              <a:rPr lang="fr-CH" dirty="0">
                <a:solidFill>
                  <a:srgbClr val="00A0DB"/>
                </a:solidFill>
              </a:rPr>
              <a:t>Reprendre le modèle d’efficacité de la demande de financement et donner le statut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H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31821BAF-164E-4AAD-AD37-8B335D05E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093453"/>
              </p:ext>
            </p:extLst>
          </p:nvPr>
        </p:nvGraphicFramePr>
        <p:xfrm>
          <a:off x="609599" y="2409806"/>
          <a:ext cx="10989735" cy="2975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9418">
                  <a:extLst>
                    <a:ext uri="{9D8B030D-6E8A-4147-A177-3AD203B41FA5}">
                      <a16:colId xmlns:a16="http://schemas.microsoft.com/office/drawing/2014/main" val="802445677"/>
                    </a:ext>
                  </a:extLst>
                </a:gridCol>
                <a:gridCol w="2030487">
                  <a:extLst>
                    <a:ext uri="{9D8B030D-6E8A-4147-A177-3AD203B41FA5}">
                      <a16:colId xmlns:a16="http://schemas.microsoft.com/office/drawing/2014/main" val="1897089101"/>
                    </a:ext>
                  </a:extLst>
                </a:gridCol>
                <a:gridCol w="2242062">
                  <a:extLst>
                    <a:ext uri="{9D8B030D-6E8A-4147-A177-3AD203B41FA5}">
                      <a16:colId xmlns:a16="http://schemas.microsoft.com/office/drawing/2014/main" val="530772464"/>
                    </a:ext>
                  </a:extLst>
                </a:gridCol>
                <a:gridCol w="1432786">
                  <a:extLst>
                    <a:ext uri="{9D8B030D-6E8A-4147-A177-3AD203B41FA5}">
                      <a16:colId xmlns:a16="http://schemas.microsoft.com/office/drawing/2014/main" val="524076930"/>
                    </a:ext>
                  </a:extLst>
                </a:gridCol>
                <a:gridCol w="2334982">
                  <a:extLst>
                    <a:ext uri="{9D8B030D-6E8A-4147-A177-3AD203B41FA5}">
                      <a16:colId xmlns:a16="http://schemas.microsoft.com/office/drawing/2014/main" val="4018860209"/>
                    </a:ext>
                  </a:extLst>
                </a:gridCol>
              </a:tblGrid>
              <a:tr h="371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>
                          <a:solidFill>
                            <a:schemeClr val="tx1"/>
                          </a:solidFill>
                          <a:effectLst/>
                        </a:rPr>
                        <a:t>Indicateurs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>
                          <a:solidFill>
                            <a:schemeClr val="tx1"/>
                          </a:solidFill>
                          <a:effectLst/>
                        </a:rPr>
                        <a:t>Valeurs cibles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>
                          <a:solidFill>
                            <a:schemeClr val="tx1"/>
                          </a:solidFill>
                          <a:effectLst/>
                        </a:rPr>
                        <a:t>des indicateurs</a:t>
                      </a:r>
                      <a:endParaRPr lang="fr-CH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Statut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24406819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066674"/>
                  </a:ext>
                </a:extLst>
              </a:tr>
              <a:tr h="390007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>
                          <a:solidFill>
                            <a:schemeClr val="tx1"/>
                          </a:solidFill>
                          <a:effectLst/>
                        </a:rPr>
                        <a:t>Résultats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b="0" dirty="0">
                          <a:solidFill>
                            <a:schemeClr val="tx1"/>
                          </a:solidFill>
                          <a:effectLst/>
                        </a:rPr>
                        <a:t>(outputs)</a:t>
                      </a:r>
                      <a:endParaRPr lang="fr-CH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1003847122"/>
                  </a:ext>
                </a:extLst>
              </a:tr>
              <a:tr h="390007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858963607"/>
                  </a:ext>
                </a:extLst>
              </a:tr>
              <a:tr h="390007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1056053178"/>
                  </a:ext>
                </a:extLst>
              </a:tr>
              <a:tr h="134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453878"/>
                  </a:ext>
                </a:extLst>
              </a:tr>
              <a:tr h="54600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>
                          <a:solidFill>
                            <a:schemeClr val="tx1"/>
                          </a:solidFill>
                          <a:effectLst/>
                        </a:rPr>
                        <a:t>Effets attendus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fr-CH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outcomes</a:t>
                      </a:r>
                      <a:r>
                        <a:rPr lang="fr-CH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1973058041"/>
                  </a:ext>
                </a:extLst>
              </a:tr>
              <a:tr h="54600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4029306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494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/>
              <a:t>Bilan de valorisation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10989733" cy="692497"/>
          </a:xfrm>
        </p:spPr>
        <p:txBody>
          <a:bodyPr/>
          <a:lstStyle/>
          <a:p>
            <a:r>
              <a:rPr lang="fr-CH" dirty="0">
                <a:solidFill>
                  <a:srgbClr val="00A0DB"/>
                </a:solidFill>
              </a:rPr>
              <a:t>Reprendre les valorisations prévues dans la demande de financement et donner leur statut</a:t>
            </a:r>
          </a:p>
          <a:p>
            <a:r>
              <a:rPr lang="fr-CH" dirty="0">
                <a:solidFill>
                  <a:srgbClr val="00A0DB"/>
                </a:solidFill>
              </a:rPr>
              <a:t>Valorisation par les entreprises et les académiques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110285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/>
          <a:p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5375920" y="3573016"/>
            <a:ext cx="4847580" cy="1846659"/>
          </a:xfrm>
        </p:spPr>
        <p:txBody>
          <a:bodyPr/>
          <a:lstStyle/>
          <a:p>
            <a:r>
              <a:rPr lang="fr-CH" u="sng" dirty="0"/>
              <a:t>Personne de contact:</a:t>
            </a:r>
          </a:p>
          <a:p>
            <a:pPr marL="531812" lvl="3" indent="0">
              <a:buNone/>
            </a:pPr>
            <a:r>
              <a:rPr lang="fr-CH" dirty="0"/>
              <a:t>Prénom et nom du porteur de projet</a:t>
            </a:r>
          </a:p>
          <a:p>
            <a:pPr marL="531812" lvl="3" indent="0">
              <a:buNone/>
            </a:pPr>
            <a:r>
              <a:rPr lang="fr-CH" dirty="0"/>
              <a:t>Entité, fonction</a:t>
            </a:r>
          </a:p>
          <a:p>
            <a:pPr marL="531812" lvl="3" indent="0">
              <a:buNone/>
            </a:pPr>
            <a:r>
              <a:rPr lang="fr-CH" dirty="0"/>
              <a:t>Adresse courriel</a:t>
            </a:r>
          </a:p>
          <a:p>
            <a:pPr marL="531812" lvl="3" indent="0">
              <a:buNone/>
            </a:pPr>
            <a:r>
              <a:rPr lang="fr-CH" dirty="0"/>
              <a:t>Numéro de téléphone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  <p:custDataLst>
              <p:tags r:id="rId4"/>
            </p:custDataLst>
          </p:nvPr>
        </p:nvSpPr>
        <p:spPr>
          <a:xfrm>
            <a:off x="609600" y="1327800"/>
            <a:ext cx="10989733" cy="553998"/>
          </a:xfrm>
        </p:spPr>
        <p:txBody>
          <a:bodyPr/>
          <a:lstStyle/>
          <a:p>
            <a:r>
              <a:rPr lang="fr-CH" sz="3600" dirty="0">
                <a:solidFill>
                  <a:schemeClr val="tx1"/>
                </a:solidFill>
              </a:rPr>
              <a:t>Merci de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1283387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9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8po.KPOUa92EW_magsR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L2FWu6gSkedwt.qosQYx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3Z3zvelkStbdeqAbjnc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BtcRW_7k.Lg7R_WbzH7A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1axcBrXY0O8o_zDdqgvhA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r5.VZZp02vpaqtGlH72g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m_IIOrskG7At0_9VXjs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o5xNoK89UiMFZps9fNjDA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IqYYl58U.HA2IWrFop5g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mR1MWD24UCNuV7CdDjtmg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bMUvC9iEKmxF2d_zsnb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BP2Twpfw0es_0Ef6GzFUA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Ab6THjB0.Qx.gMKU.Mu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RhbzptNhUGORQRqJt_NqA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D2pyKew3kauPGjbB454W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flg_A3zpUebXoP7j18taA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SaTyj5YvUaJJtxzF6WRJ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4PDt2TuDUmR.8qF7emGSg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Fu00gPKEGlR1HLQQREH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djjC08DV06dubSg4OqcrQ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JMDq6TeWkeMQhxGrLkuB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CIaNGrYFE67xHP8GU1Ox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cIAidDe0CK2UT9hFEcHw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wIO_X8a8EOlkrwbFKjsCA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9t_wHLYiUm8r9R01aEHb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JQR.GDT0SVedDtokDhjw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s8AnYFRkECT4xTGrsNTzg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GO_afZWS0en2eIkfuA5C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lXKQ8GzWU2i8iDdIjKiJ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Eb9xXlvR0qXGT085sU3J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0mMjfHteEmzmQfw51hus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rn.U7.6oUaF1O3zR_jtJ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0yIFWRYqEWoNtXC4EU55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plCzs5vn0.8OltwwFLzK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pwaWU0Oo0iR0NyOa8yXw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Td7qwKFskywuFNf7c6mW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Ar5SnjbNkmCmSwVwGhOf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ImMnhcfmEu6NxvxhbUyh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Z8AZCD8UeZkUUdDQ2WT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0QXonm0I0yTQJbHV98.7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cFqxC72EO0j7OS.e1pe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vfYx3XxPUWQYFwP5A1A9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kvJ9uYDkUOKCr1flStWK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41v6NOILEW69a4s4CGIO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V51Mhehk0q1kDurBnQ9u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VWtP3vYNEGKqOTfHqeKE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Pd80wKkE2zWgD85ujG1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etYglpG60qwabxvSLRFu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4zjQEb6oEO0wZ.ll6MH5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ZPykyDLEeTmXMUWEKUF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BZACTOPUC8AEvAeo3dL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U6k52bJzUygnY9vy1Qmh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7cGUXuKd0e8Li0VWgpxY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IcjGV1V8USUZzQ5Qafi2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sfi_QJ9GE.FgrUSb0CVb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9YRArEh7UKbVaP5PLddK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2DnPXl6L0aBUUAOCe5RF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Kgae8yN60Ovb_wqNKvp1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tWDUjgVv0yXkNfKyWJch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f2AXIAJ4katdi7F2Qs3N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DQ1PN7AdUevfGMpIopSr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HaElwG0UynFNRDwZ9i_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IU40Yv6Ei_cQjpYNnbO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IvEwv52XUqc0jASAF2z6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15P13O_XUS22f1O9GO4N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m5_F3NgUOOSEVd7Wjdu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YSPa5Drk2uKbOd_ITy8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9rJ5B0Sk6TIcbbMPxxH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Z3qSY6gkEuC.p80EDCj9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e73At64EulMcqvFIJim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oeYJ4x70Ce7GZWb0zzc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62wiXgURkiu1gQLguog8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voZZmkIMkKrl5W4qOz2C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3_ifCxi0isfBjuppE_t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COL5l2OEyg5GMenReJY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T5YASkW0CtfSjcOQ7Xw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B.3HXqkkOXqZ5ijI2cw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hqeSk_U4kielR5KtW710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653qi4t0ednie_A.PWY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WqRyEWkk6Yc4eT3H3AW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OGk.Q_7K06L_ewkD_Ffu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dBhgp4wekmPgijkV0nRM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iZHkhXOkuz8vazoNZ.S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KTLH8DVyky4qsYxWMid2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IKdwW36kEeE8tdV0C1IR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ZDENdHfEKcHIBpfJJz8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_bpq8.hnEqOEHzDw3vzZ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6fffcHEkOVDmrMWy95X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_208LiZcUmVn.NmgP_6Y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t0WO3gHRU6FQgSs_DF5F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sE0rbnS60GqWS7AKyyAM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PXdH7i4bUyyi3ISQ2Ei6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zF93ARm.UawR6jpOiCYO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iXWyiyfzUik5vmyVaEec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Umrktc1hEG3yk3IKphgT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rFNlbYOgkqw.thvIi6ex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f6spNYc0KUFyu10RWzcA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UboUdej_kCDmiJ2ZaXP3w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zqWSQ0_F0qf1PTjrE3ud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68oGXD20awmirCuB5n8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POJBX2SU2unl8pQuItX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88hZSIv5UOe9U3PXpjNBg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GCulKUU8EqlKMbDb8XpH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oud4iaBU0O8wmMwQPxHcA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UpCQ.BsEOusXO_ZVlGog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ow06plV0uEgUr6IkmZJ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Tsz1C2HgUyjm0mS9ojn5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PX6veYTtEGQkwFfGHfMUA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7RNwVqw0Kk01Hzn0j1C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8uG0Slc7k2jfnBAh9hIX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NFdTn1fmUiVf.ddxpzNW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kuES4EQYkGE6DIQt1jEl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Uo4tr98skyYTdgad_raQ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5K2LMU5UmCzyDROhQzL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_vHq95.E2Krl_Xy04Mag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QkiZa1bqEO5SQtJLvkoA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8Dses13tUqS1yajR7o.F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.u7FRle6U64Jxqp7mvuHg"/>
</p:tagLst>
</file>

<file path=ppt/theme/theme1.xml><?xml version="1.0" encoding="utf-8"?>
<a:theme xmlns:a="http://schemas.openxmlformats.org/drawingml/2006/main" name="pp_etat_fribourg_en_bas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4F2D85F1E8A244A92F84286B71EB85" ma:contentTypeVersion="1" ma:contentTypeDescription="Create a new document." ma:contentTypeScope="" ma:versionID="404aaa04f78874d85faddae0b79d0c01">
  <xsd:schema xmlns:xsd="http://www.w3.org/2001/XMLSchema" xmlns:xs="http://www.w3.org/2001/XMLSchema" xmlns:p="http://schemas.microsoft.com/office/2006/metadata/properties" xmlns:ns2="16cccf87-4c18-4fc1-bb18-31b3485ec9c0" xmlns:ns3="76584b67-a7e9-4a55-be01-8955a44b6edb" targetNamespace="http://schemas.microsoft.com/office/2006/metadata/properties" ma:root="true" ma:fieldsID="91d440d05d29d3d9d9d2ba403ad87667" ns2:_="" ns3:_="">
    <xsd:import namespace="16cccf87-4c18-4fc1-bb18-31b3485ec9c0"/>
    <xsd:import namespace="76584b67-a7e9-4a55-be01-8955a44b6ed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ccf87-4c18-4fc1-bb18-31b3485ec9c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584b67-a7e9-4a55-be01-8955a44b6edb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8EA5D2B7BA2A45B07D517F9E3CE4B9" ma:contentTypeVersion="9" ma:contentTypeDescription="Crée un document." ma:contentTypeScope="" ma:versionID="1520bbe66854f6736705b40bb992d71e">
  <xsd:schema xmlns:xsd="http://www.w3.org/2001/XMLSchema" xmlns:xs="http://www.w3.org/2001/XMLSchema" xmlns:p="http://schemas.microsoft.com/office/2006/metadata/properties" xmlns:ns2="ffa2d09e-b643-4683-bb52-6107ecc3d791" targetNamespace="http://schemas.microsoft.com/office/2006/metadata/properties" ma:root="true" ma:fieldsID="4a108e6f18f1f16f7a917fa3a457ac4f" ns2:_="">
    <xsd:import namespace="ffa2d09e-b643-4683-bb52-6107ecc3d7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a2d09e-b643-4683-bb52-6107ecc3d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CF5D2B-3932-462E-9C09-F84599A328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98BA07-F2F3-4DB2-B6FE-0900892E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cccf87-4c18-4fc1-bb18-31b3485ec9c0"/>
    <ds:schemaRef ds:uri="76584b67-a7e9-4a55-be01-8955a44b6e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2E4F0D-3433-4AF9-99AB-69815DF17EF5}"/>
</file>

<file path=customXml/itemProps4.xml><?xml version="1.0" encoding="utf-8"?>
<ds:datastoreItem xmlns:ds="http://schemas.openxmlformats.org/officeDocument/2006/customXml" ds:itemID="{B68D7E05-D642-4901-96CD-ED0C8C7F2378}">
  <ds:schemaRefs>
    <ds:schemaRef ds:uri="http://schemas.microsoft.com/office/2006/metadata/properties"/>
    <ds:schemaRef ds:uri="16cccf87-4c18-4fc1-bb18-31b3485ec9c0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76584b67-a7e9-4a55-be01-8955a44b6edb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pp_promfr_10_11_2010_de_fr</Template>
  <TotalTime>0</TotalTime>
  <Words>284</Words>
  <Application>Microsoft Office PowerPoint</Application>
  <PresentationFormat>Grand écran</PresentationFormat>
  <Paragraphs>86</Paragraphs>
  <Slides>8</Slides>
  <Notes>7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MS PGothic</vt:lpstr>
      <vt:lpstr>Arial</vt:lpstr>
      <vt:lpstr>Calibri</vt:lpstr>
      <vt:lpstr>Lucida Grande</vt:lpstr>
      <vt:lpstr>Times New Roman</vt:lpstr>
      <vt:lpstr>pp_etat_fribourg_en_bas</vt:lpstr>
      <vt:lpstr>think-cell Slide</vt:lpstr>
      <vt:lpstr>Présentation des résultats du projet collaboratif Titre du projet Acronyme :  —</vt:lpstr>
      <vt:lpstr>Information au porteur de projet  (diapo à supprimer avant présentation)</vt:lpstr>
      <vt:lpstr>Sommaire —</vt:lpstr>
      <vt:lpstr>Présentation du projet —</vt:lpstr>
      <vt:lpstr>Résultats principaux —</vt:lpstr>
      <vt:lpstr>En synthèse - Résultats et effets attendus —</vt:lpstr>
      <vt:lpstr>Bilan de valorisation —</vt:lpstr>
      <vt:lpstr> —</vt:lpstr>
    </vt:vector>
  </TitlesOfParts>
  <Company>oem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Introduire votre titre Je suis un titre fictif sur trois lignes —</dc:title>
  <dc:creator>Oberson Bernadette</dc:creator>
  <cp:lastModifiedBy>Casteran Claire</cp:lastModifiedBy>
  <cp:revision>33</cp:revision>
  <cp:lastPrinted>2010-03-18T08:00:30Z</cp:lastPrinted>
  <dcterms:created xsi:type="dcterms:W3CDTF">2021-02-02T14:31:30Z</dcterms:created>
  <dcterms:modified xsi:type="dcterms:W3CDTF">2021-06-23T09:51:50Z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0x010100578EA5D2B7BA2A45B07D517F9E3CE4B9</vt:lpwstr>
  </property>
  <property fmtid="{D5CDD505-2E9C-101B-9397-08002B2CF9AE}" pid="3" name="_dlc_DocIdItemGuid">
    <vt:lpwstr>1ff9b642-a267-4789-8d6b-1625b46191ce</vt:lpwstr>
  </property>
</Properties>
</file>